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BF_4C5A565.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29_40981100.xml" ContentType="application/vnd.ms-powerpoint.comment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Lst>
  <p:notesMasterIdLst>
    <p:notesMasterId r:id="rId58"/>
  </p:notesMasterIdLst>
  <p:sldIdLst>
    <p:sldId id="1980" r:id="rId5"/>
    <p:sldId id="1983" r:id="rId6"/>
    <p:sldId id="441" r:id="rId7"/>
    <p:sldId id="297" r:id="rId8"/>
    <p:sldId id="2076136574" r:id="rId9"/>
    <p:sldId id="2076136575" r:id="rId10"/>
    <p:sldId id="2076136573" r:id="rId11"/>
    <p:sldId id="2076136581" r:id="rId12"/>
    <p:sldId id="2076136579" r:id="rId13"/>
    <p:sldId id="2076136558" r:id="rId14"/>
    <p:sldId id="2076136580" r:id="rId15"/>
    <p:sldId id="2076136635" r:id="rId16"/>
    <p:sldId id="2076136637" r:id="rId17"/>
    <p:sldId id="2076136562" r:id="rId18"/>
    <p:sldId id="2076136559" r:id="rId19"/>
    <p:sldId id="2076136600" r:id="rId20"/>
    <p:sldId id="2076136608" r:id="rId21"/>
    <p:sldId id="2076136607" r:id="rId22"/>
    <p:sldId id="2076136571" r:id="rId23"/>
    <p:sldId id="2076136636" r:id="rId24"/>
    <p:sldId id="2076136577" r:id="rId25"/>
    <p:sldId id="2076136553" r:id="rId26"/>
    <p:sldId id="2076136578" r:id="rId27"/>
    <p:sldId id="2076136583" r:id="rId28"/>
    <p:sldId id="2076136561" r:id="rId29"/>
    <p:sldId id="2076136563" r:id="rId30"/>
    <p:sldId id="2076136582" r:id="rId31"/>
    <p:sldId id="2076136625" r:id="rId32"/>
    <p:sldId id="2076136618" r:id="rId33"/>
    <p:sldId id="2076136584" r:id="rId34"/>
    <p:sldId id="2076136609" r:id="rId35"/>
    <p:sldId id="2076136610" r:id="rId36"/>
    <p:sldId id="2076136611" r:id="rId37"/>
    <p:sldId id="2076136612" r:id="rId38"/>
    <p:sldId id="2076136613" r:id="rId39"/>
    <p:sldId id="2076136620" r:id="rId40"/>
    <p:sldId id="2076136619" r:id="rId41"/>
    <p:sldId id="2076136621" r:id="rId42"/>
    <p:sldId id="2076136623" r:id="rId43"/>
    <p:sldId id="2076136622" r:id="rId44"/>
    <p:sldId id="2076136624" r:id="rId45"/>
    <p:sldId id="2076136565" r:id="rId46"/>
    <p:sldId id="2076136564" r:id="rId47"/>
    <p:sldId id="2076136640" r:id="rId48"/>
    <p:sldId id="2076136629" r:id="rId49"/>
    <p:sldId id="2076136631" r:id="rId50"/>
    <p:sldId id="2076136633" r:id="rId51"/>
    <p:sldId id="2076136634" r:id="rId52"/>
    <p:sldId id="2076136638" r:id="rId53"/>
    <p:sldId id="2076136642" r:id="rId54"/>
    <p:sldId id="2076136639" r:id="rId55"/>
    <p:sldId id="2076136641" r:id="rId56"/>
    <p:sldId id="444"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73114B3-3877-4DD7-8CE0-6C52756EAFF1}">
          <p14:sldIdLst>
            <p14:sldId id="1980"/>
            <p14:sldId id="1983"/>
            <p14:sldId id="441"/>
            <p14:sldId id="297"/>
            <p14:sldId id="2076136574"/>
            <p14:sldId id="2076136575"/>
            <p14:sldId id="2076136573"/>
            <p14:sldId id="2076136581"/>
            <p14:sldId id="2076136579"/>
            <p14:sldId id="2076136558"/>
            <p14:sldId id="2076136580"/>
            <p14:sldId id="2076136635"/>
            <p14:sldId id="2076136637"/>
            <p14:sldId id="2076136562"/>
            <p14:sldId id="2076136559"/>
            <p14:sldId id="2076136600"/>
            <p14:sldId id="2076136608"/>
            <p14:sldId id="2076136607"/>
            <p14:sldId id="2076136571"/>
            <p14:sldId id="2076136636"/>
            <p14:sldId id="2076136577"/>
            <p14:sldId id="2076136553"/>
            <p14:sldId id="2076136578"/>
            <p14:sldId id="2076136583"/>
            <p14:sldId id="2076136561"/>
            <p14:sldId id="2076136563"/>
            <p14:sldId id="2076136582"/>
            <p14:sldId id="2076136625"/>
            <p14:sldId id="2076136618"/>
            <p14:sldId id="2076136584"/>
            <p14:sldId id="2076136609"/>
            <p14:sldId id="2076136610"/>
            <p14:sldId id="2076136611"/>
            <p14:sldId id="2076136612"/>
            <p14:sldId id="2076136613"/>
            <p14:sldId id="2076136620"/>
            <p14:sldId id="2076136619"/>
            <p14:sldId id="2076136621"/>
            <p14:sldId id="2076136623"/>
            <p14:sldId id="2076136622"/>
            <p14:sldId id="2076136624"/>
            <p14:sldId id="2076136565"/>
            <p14:sldId id="2076136564"/>
            <p14:sldId id="2076136640"/>
            <p14:sldId id="2076136629"/>
            <p14:sldId id="2076136631"/>
            <p14:sldId id="2076136633"/>
            <p14:sldId id="2076136634"/>
            <p14:sldId id="2076136638"/>
            <p14:sldId id="2076136642"/>
            <p14:sldId id="2076136639"/>
            <p14:sldId id="2076136641"/>
            <p14:sldId id="444"/>
          </p14:sldIdLst>
        </p14:section>
        <p14:section name="Licensing" id="{F3C31ADF-D6C0-4DA8-8E59-F784B4EF3EDF}">
          <p14:sldIdLst/>
        </p14:section>
        <p14:section name="End" id="{11C94EAC-C93F-4A16-8CB5-207B7AC39DDD}">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4698736-CD17-8B3B-27A8-C6F72DD6C94B}" name="Srikanth Gutha" initials="SG" userId="S::srigutha@microsoft.com::1de4ec77-3cd4-4727-9d7c-74657aaa26f5" providerId="AD"/>
  <p188:author id="{A462C085-A983-3774-D849-DDA415E729AE}" name="User1" initials="U" userId="Anonymous_User1" providerId="None"/>
  <p188:author id="{7D3EDEC1-9290-8C12-D6B7-B7AED5C706AE}" name="Yvonne Hamilton" initials="YH" userId="S::yharryma@microsoft.com::d4c2c114-0be8-4b0d-836d-cedba23cf6cf" providerId="AD"/>
  <p188:author id="{B1B281C7-6608-8FFE-52FA-A1B9E11EA095}" name="Srikanth Gutha" initials="SG" userId="S::Srigutha@microsoft.com::1de4ec77-3cd4-4727-9d7c-74657aaa26f5" providerId="AD"/>
  <p188:author id="{ED7DE5FC-625B-55B1-8D03-2D81BD13CEC8}" name="Amber Weise" initials="AW" userId="S::amweise@microsoft.com::3ca30e27-9a99-4c36-a22b-2cf2c031f50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mber Weise" initials="AW" lastIdx="5" clrIdx="0">
    <p:extLst>
      <p:ext uri="{19B8F6BF-5375-455C-9EA6-DF929625EA0E}">
        <p15:presenceInfo xmlns:p15="http://schemas.microsoft.com/office/powerpoint/2012/main" userId="S::amweise@microsoft.com::3ca30e27-9a99-4c36-a22b-2cf2c031f50a" providerId="AD"/>
      </p:ext>
    </p:extLst>
  </p:cmAuthor>
  <p:cmAuthor id="2" name="Srikanth Gutha" initials="SG" lastIdx="1" clrIdx="1">
    <p:extLst>
      <p:ext uri="{19B8F6BF-5375-455C-9EA6-DF929625EA0E}">
        <p15:presenceInfo xmlns:p15="http://schemas.microsoft.com/office/powerpoint/2012/main" userId="S::srigutha@microsoft.com::1de4ec77-3cd4-4727-9d7c-74657aaa26f5" providerId="AD"/>
      </p:ext>
    </p:extLst>
  </p:cmAuthor>
  <p:cmAuthor id="3" name="User1" initials="U"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74277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039" autoAdjust="0"/>
    <p:restoredTop sz="52121" autoAdjust="0"/>
  </p:normalViewPr>
  <p:slideViewPr>
    <p:cSldViewPr snapToGrid="0">
      <p:cViewPr varScale="1">
        <p:scale>
          <a:sx n="81" d="100"/>
          <a:sy n="81" d="100"/>
        </p:scale>
        <p:origin x="2466"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comments/modernComment_129_40981100.xml><?xml version="1.0" encoding="utf-8"?>
<p188:cmLst xmlns:a="http://schemas.openxmlformats.org/drawingml/2006/main" xmlns:r="http://schemas.openxmlformats.org/officeDocument/2006/relationships" xmlns:p188="http://schemas.microsoft.com/office/powerpoint/2018/8/main">
  <p188:cm id="{3E7E96A1-6AAF-4D0C-8ADF-C8E248581930}" authorId="{B1B281C7-6608-8FFE-52FA-A1B9E11EA095}" status="resolved" created="2020-07-01T17:07:12.802">
    <ac:deMkLst xmlns:ac="http://schemas.microsoft.com/office/drawing/2013/main/command">
      <pc:docMk xmlns:pc="http://schemas.microsoft.com/office/powerpoint/2013/main/command"/>
      <pc:sldMk xmlns:pc="http://schemas.microsoft.com/office/powerpoint/2013/main/command" cId="1083707648" sldId="297"/>
      <ac:spMk id="3" creationId="{397EFE3C-103F-468B-BBA2-1D8E61F543BB}"/>
    </ac:deMkLst>
    <p188:pos x="6351847" y="2411329"/>
    <p188:txBody>
      <a:bodyPr/>
      <a:lstStyle/>
      <a:p>
        <a:r>
          <a:rPr lang="en-US"/>
          <a:t>As the Workflow Infrastructure is deprecated, we can drop this benefit of WF I think..</a:t>
        </a:r>
      </a:p>
    </p188:txBody>
  </p188:cm>
</p188:cmLst>
</file>

<file path=ppt/comments/modernComment_7BF_4C5A565.xml><?xml version="1.0" encoding="utf-8"?>
<p188:cmLst xmlns:a="http://schemas.openxmlformats.org/drawingml/2006/main" xmlns:r="http://schemas.openxmlformats.org/officeDocument/2006/relationships" xmlns:p188="http://schemas.microsoft.com/office/powerpoint/2018/8/main">
  <p188:cm id="{CA4240DC-91ED-B9A2-7098-3DA6683F8AA7}" authorId="{A462C085-A983-3774-D849-DDA415E729AE}" created="2020-08-17T23:41:38.485">
    <pc:sldMkLst xmlns:pc="http://schemas.microsoft.com/office/powerpoint/2013/main/command">
      <pc:docMk/>
      <pc:sldMk cId="80061797" sldId="1983"/>
    </pc:sldMkLst>
    <p188:pos x="4521200" y="6184900"/>
    <p188:txBody>
      <a:bodyPr/>
      <a:lstStyle/>
      <a:p>
        <a:r>
          <a:rPr lang="en-US"/>
          <a:t>Global: Check if Microsoft copyright/confidentiality footer is required on each page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r>
            <a:rPr lang="en-US" sz="2400" dirty="0"/>
            <a:t>SharePoint 2010 Workflow</a:t>
          </a:r>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63EDE510-0D53-45B7-9E9C-6B2588474D0D}">
      <dgm:prSet phldrT="[Text]" custT="1"/>
      <dgm:spPr/>
      <dgm:t>
        <a:bodyPr/>
        <a:lstStyle/>
        <a:p>
          <a:pPr>
            <a:buFont typeface="Arial" panose="020B0604020202020204" pitchFamily="34" charset="0"/>
            <a:buChar char="•"/>
          </a:pPr>
          <a:r>
            <a:rPr lang="en-US" sz="2000" dirty="0"/>
            <a:t>SharePoint 2010 workflows, released with SharePoint Server 2010, are hosted, and executed in SharePoint workflow runtime.</a:t>
          </a:r>
        </a:p>
      </dgm:t>
    </dgm:pt>
    <dgm:pt modelId="{7670BCA0-1DE3-469D-A604-062FE3BD2620}" type="parTrans" cxnId="{F1FBDD3F-44C9-4495-AE6F-4E042286A511}">
      <dgm:prSet/>
      <dgm:spPr/>
      <dgm:t>
        <a:bodyPr/>
        <a:lstStyle/>
        <a:p>
          <a:endParaRPr lang="en-US"/>
        </a:p>
      </dgm:t>
    </dgm:pt>
    <dgm:pt modelId="{41B21EB1-8E25-402A-8FA5-46DE5FB354F8}" type="sibTrans" cxnId="{F1FBDD3F-44C9-4495-AE6F-4E042286A511}">
      <dgm:prSet/>
      <dgm:spPr/>
      <dgm:t>
        <a:bodyPr/>
        <a:lstStyle/>
        <a:p>
          <a:endParaRPr lang="en-US"/>
        </a:p>
      </dgm:t>
    </dgm:pt>
    <dgm:pt modelId="{35AE0026-306D-4FF9-845A-78FE0BF90EB9}">
      <dgm:prSet phldrT="[Text]" custT="1"/>
      <dgm:spPr/>
      <dgm:t>
        <a:bodyPr/>
        <a:lstStyle/>
        <a:p>
          <a:r>
            <a:rPr lang="en-US" sz="2400" dirty="0"/>
            <a:t>SharePoint 2013 Workflow</a:t>
          </a:r>
        </a:p>
      </dgm:t>
    </dgm:pt>
    <dgm:pt modelId="{F64E4BF9-2C57-4156-90D9-1C60E003D81E}" type="parTrans" cxnId="{1321CDEC-820E-4323-8880-6096546838CB}">
      <dgm:prSet/>
      <dgm:spPr/>
      <dgm:t>
        <a:bodyPr/>
        <a:lstStyle/>
        <a:p>
          <a:endParaRPr lang="en-US"/>
        </a:p>
      </dgm:t>
    </dgm:pt>
    <dgm:pt modelId="{7BDC560B-DB76-481B-BC67-1E2D2856B294}" type="sibTrans" cxnId="{1321CDEC-820E-4323-8880-6096546838CB}">
      <dgm:prSet/>
      <dgm:spPr/>
      <dgm:t>
        <a:bodyPr/>
        <a:lstStyle/>
        <a:p>
          <a:endParaRPr lang="en-US"/>
        </a:p>
      </dgm:t>
    </dgm:pt>
    <dgm:pt modelId="{E643A19E-3E68-4753-947F-E0944F4A61FE}">
      <dgm:prSet phldrT="[Text]" custT="1"/>
      <dgm:spPr/>
      <dgm:t>
        <a:bodyPr/>
        <a:lstStyle/>
        <a:p>
          <a:pPr>
            <a:buFont typeface="Arial" panose="020B0604020202020204" pitchFamily="34" charset="0"/>
            <a:buChar char="•"/>
          </a:pPr>
          <a:r>
            <a:rPr lang="en-US" sz="2000" dirty="0"/>
            <a:t>SharePoint 2013 workflows, released with SharePoint Server 2013, are hosted in SharePoint, and executed in Workflow Manager, that runs independently.</a:t>
          </a:r>
        </a:p>
      </dgm:t>
    </dgm:pt>
    <dgm:pt modelId="{60DBD401-F17A-4AB5-A592-21EAD3B00500}" type="parTrans" cxnId="{5935D0A5-5342-43E0-8CA2-73A2292A6BA8}">
      <dgm:prSet/>
      <dgm:spPr/>
      <dgm:t>
        <a:bodyPr/>
        <a:lstStyle/>
        <a:p>
          <a:endParaRPr lang="en-US"/>
        </a:p>
      </dgm:t>
    </dgm:pt>
    <dgm:pt modelId="{0034CB86-D8AB-4ACE-9857-2BDFF56ABD33}" type="sibTrans" cxnId="{5935D0A5-5342-43E0-8CA2-73A2292A6BA8}">
      <dgm:prSet/>
      <dgm:spPr/>
      <dgm:t>
        <a:bodyPr/>
        <a:lstStyle/>
        <a:p>
          <a:endParaRPr lang="en-US"/>
        </a:p>
      </dgm:t>
    </dgm:pt>
    <dgm:pt modelId="{B0A2FEEC-FA94-4A87-A94F-5A37C94AD764}">
      <dgm:prSet phldrT="[Text]" custT="1"/>
      <dgm:spPr/>
      <dgm:t>
        <a:bodyPr/>
        <a:lstStyle/>
        <a:p>
          <a:pPr>
            <a:buFont typeface="Arial" panose="020B0604020202020204" pitchFamily="34" charset="0"/>
            <a:buChar char="•"/>
          </a:pPr>
          <a:r>
            <a:rPr lang="en-US" sz="2000" dirty="0"/>
            <a:t>Workflow engine lives in SharePoint</a:t>
          </a:r>
        </a:p>
      </dgm:t>
    </dgm:pt>
    <dgm:pt modelId="{9BDB33F5-7336-4123-87E3-7446C1F481D6}" type="parTrans" cxnId="{2AA348C2-F26A-466C-9DC5-70203EEE3A03}">
      <dgm:prSet/>
      <dgm:spPr/>
      <dgm:t>
        <a:bodyPr/>
        <a:lstStyle/>
        <a:p>
          <a:endParaRPr lang="en-US"/>
        </a:p>
      </dgm:t>
    </dgm:pt>
    <dgm:pt modelId="{099319AE-E155-4B08-80FD-18F5C5BED47F}" type="sibTrans" cxnId="{2AA348C2-F26A-466C-9DC5-70203EEE3A03}">
      <dgm:prSet/>
      <dgm:spPr/>
      <dgm:t>
        <a:bodyPr/>
        <a:lstStyle/>
        <a:p>
          <a:endParaRPr lang="en-US"/>
        </a:p>
      </dgm:t>
    </dgm:pt>
    <dgm:pt modelId="{AE8C4BB7-B5B3-45F4-89C5-18E82739BC97}">
      <dgm:prSet custT="1"/>
      <dgm:spPr/>
      <dgm:t>
        <a:bodyPr/>
        <a:lstStyle/>
        <a:p>
          <a:pPr>
            <a:buFont typeface="Arial" panose="020B0604020202020204" pitchFamily="34" charset="0"/>
            <a:buNone/>
          </a:pPr>
          <a:endParaRPr lang="en-US" sz="2000" dirty="0"/>
        </a:p>
      </dgm:t>
    </dgm:pt>
    <dgm:pt modelId="{36FAC644-CC71-498E-9DE5-9EB2DE6598EC}" type="parTrans" cxnId="{690D8607-E707-44FB-8E9D-A84BE10B3053}">
      <dgm:prSet/>
      <dgm:spPr/>
      <dgm:t>
        <a:bodyPr/>
        <a:lstStyle/>
        <a:p>
          <a:endParaRPr lang="en-US"/>
        </a:p>
      </dgm:t>
    </dgm:pt>
    <dgm:pt modelId="{CC01F229-069A-44F9-8DDE-2616DD32DEAA}" type="sibTrans" cxnId="{690D8607-E707-44FB-8E9D-A84BE10B3053}">
      <dgm:prSet/>
      <dgm:spPr/>
      <dgm:t>
        <a:bodyPr/>
        <a:lstStyle/>
        <a:p>
          <a:endParaRPr lang="en-US"/>
        </a:p>
      </dgm:t>
    </dgm:pt>
    <dgm:pt modelId="{D401983C-3855-4E3B-8145-860F975120AF}">
      <dgm:prSet phldrT="[Text]" custT="1"/>
      <dgm:spPr/>
      <dgm:t>
        <a:bodyPr/>
        <a:lstStyle/>
        <a:p>
          <a:pPr>
            <a:buFont typeface="Arial" panose="020B0604020202020204" pitchFamily="34" charset="0"/>
            <a:buChar char="•"/>
          </a:pPr>
          <a:r>
            <a:rPr lang="en-US" sz="2000" dirty="0"/>
            <a:t>Workflow engine lives outside of SharePoint</a:t>
          </a:r>
        </a:p>
      </dgm:t>
    </dgm:pt>
    <dgm:pt modelId="{C1F9FEE4-6AEE-4095-B6E1-1FC952AB75B6}" type="parTrans" cxnId="{20C9024B-38AB-4397-8E36-9BC6C7BD83C9}">
      <dgm:prSet/>
      <dgm:spPr/>
      <dgm:t>
        <a:bodyPr/>
        <a:lstStyle/>
        <a:p>
          <a:endParaRPr lang="en-US"/>
        </a:p>
      </dgm:t>
    </dgm:pt>
    <dgm:pt modelId="{72BDC927-0DCE-46DA-B46A-FBC6F5A6E5F2}" type="sibTrans" cxnId="{20C9024B-38AB-4397-8E36-9BC6C7BD83C9}">
      <dgm:prSet/>
      <dgm:spPr/>
      <dgm:t>
        <a:bodyPr/>
        <a:lstStyle/>
        <a:p>
          <a:endParaRPr lang="en-US"/>
        </a:p>
      </dgm:t>
    </dgm:pt>
    <dgm:pt modelId="{D8F02DD6-5CB7-4C39-87D3-48ED3E58E2E7}">
      <dgm:prSet custT="1"/>
      <dgm:spPr/>
      <dgm:t>
        <a:bodyPr/>
        <a:lstStyle/>
        <a:p>
          <a:pPr>
            <a:buFont typeface="Arial" panose="020B0604020202020204" pitchFamily="34" charset="0"/>
            <a:buNone/>
          </a:pPr>
          <a:endParaRPr lang="en-US" sz="2000" dirty="0"/>
        </a:p>
      </dgm:t>
    </dgm:pt>
    <dgm:pt modelId="{AD01D5B1-EDC2-4D81-B2D2-26C7B1A53D22}" type="parTrans" cxnId="{509A2511-78B3-44B4-9235-2C7EC86C4C5C}">
      <dgm:prSet/>
      <dgm:spPr/>
      <dgm:t>
        <a:bodyPr/>
        <a:lstStyle/>
        <a:p>
          <a:endParaRPr lang="en-US"/>
        </a:p>
      </dgm:t>
    </dgm:pt>
    <dgm:pt modelId="{446934C9-E59A-4FDC-9BFB-8299C6F169E5}" type="sibTrans" cxnId="{509A2511-78B3-44B4-9235-2C7EC86C4C5C}">
      <dgm:prSet/>
      <dgm:spPr/>
      <dgm:t>
        <a:bodyPr/>
        <a:lstStyle/>
        <a:p>
          <a:endParaRPr lang="en-US"/>
        </a:p>
      </dgm:t>
    </dgm:pt>
    <dgm:pt modelId="{FA1DCE7D-169C-4DA3-8605-677DCC52625F}">
      <dgm:prSet phldrT="[Text]" custT="1"/>
      <dgm:spPr/>
      <dgm:t>
        <a:bodyPr/>
        <a:lstStyle/>
        <a:p>
          <a:pPr>
            <a:buFont typeface="Arial" panose="020B0604020202020204" pitchFamily="34" charset="0"/>
            <a:buChar char="•"/>
          </a:pPr>
          <a:r>
            <a:rPr lang="en-US" sz="2000" b="1" dirty="0"/>
            <a:t>As of Nov 2020 SharePoint 2010 Workflow will be retired</a:t>
          </a:r>
        </a:p>
      </dgm:t>
    </dgm:pt>
    <dgm:pt modelId="{A3D393C9-2170-42DE-9EE0-438B89366A57}" type="parTrans" cxnId="{23B1139E-90EA-4968-B6C3-75CA8D858E4B}">
      <dgm:prSet/>
      <dgm:spPr/>
      <dgm:t>
        <a:bodyPr/>
        <a:lstStyle/>
        <a:p>
          <a:endParaRPr lang="en-US"/>
        </a:p>
      </dgm:t>
    </dgm:pt>
    <dgm:pt modelId="{82D2161D-E138-46A9-84C9-52C49D0710CD}" type="sibTrans" cxnId="{23B1139E-90EA-4968-B6C3-75CA8D858E4B}">
      <dgm:prSet/>
      <dgm:spPr/>
      <dgm:t>
        <a:bodyPr/>
        <a:lstStyle/>
        <a:p>
          <a:endParaRPr lang="en-US"/>
        </a:p>
      </dgm:t>
    </dgm:pt>
    <dgm:pt modelId="{7EFA4020-2848-4491-A038-FDFF8F5C920F}">
      <dgm:prSet custT="1"/>
      <dgm:spPr/>
      <dgm:t>
        <a:bodyPr/>
        <a:lstStyle/>
        <a:p>
          <a:pPr>
            <a:buFont typeface="Arial" panose="020B0604020202020204" pitchFamily="34" charset="0"/>
            <a:buChar char="•"/>
          </a:pPr>
          <a:endParaRPr lang="en-US" sz="2000" dirty="0"/>
        </a:p>
      </dgm:t>
    </dgm:pt>
    <dgm:pt modelId="{962490CB-7824-4BF7-B64E-02EE6F347F75}" type="parTrans" cxnId="{6AB88A67-AD82-4D8E-912C-9D31C9BB79D2}">
      <dgm:prSet/>
      <dgm:spPr/>
      <dgm:t>
        <a:bodyPr/>
        <a:lstStyle/>
        <a:p>
          <a:endParaRPr lang="en-US"/>
        </a:p>
      </dgm:t>
    </dgm:pt>
    <dgm:pt modelId="{9EBCCC9D-69C0-499A-85AE-6BB7CDEC4A01}" type="sibTrans" cxnId="{6AB88A67-AD82-4D8E-912C-9D31C9BB79D2}">
      <dgm:prSet/>
      <dgm:spPr/>
      <dgm:t>
        <a:bodyPr/>
        <a:lstStyle/>
        <a:p>
          <a:endParaRPr lang="en-US"/>
        </a:p>
      </dgm:t>
    </dgm:pt>
    <dgm:pt modelId="{E8FEE2DF-C007-4A39-A2D1-FECEF986D13D}">
      <dgm:prSet phldrT="[Text]" custT="1"/>
      <dgm:spPr/>
      <dgm:t>
        <a:bodyPr/>
        <a:lstStyle/>
        <a:p>
          <a:pPr>
            <a:buFont typeface="Arial" panose="020B0604020202020204" pitchFamily="34" charset="0"/>
            <a:buChar char="•"/>
          </a:pPr>
          <a:endParaRPr lang="en-US" sz="2000" dirty="0"/>
        </a:p>
      </dgm:t>
    </dgm:pt>
    <dgm:pt modelId="{5464C7BB-960F-460F-AD15-AA4F35F2C993}" type="parTrans" cxnId="{6BC9E65A-7677-489B-94CF-17F37A118875}">
      <dgm:prSet/>
      <dgm:spPr/>
      <dgm:t>
        <a:bodyPr/>
        <a:lstStyle/>
        <a:p>
          <a:endParaRPr lang="en-US"/>
        </a:p>
      </dgm:t>
    </dgm:pt>
    <dgm:pt modelId="{5B2A8061-F540-41D9-962F-849917C96E4A}" type="sibTrans" cxnId="{6BC9E65A-7677-489B-94CF-17F37A118875}">
      <dgm:prSet/>
      <dgm:spPr/>
      <dgm:t>
        <a:bodyPr/>
        <a:lstStyle/>
        <a:p>
          <a:endParaRPr lang="en-US"/>
        </a:p>
      </dgm:t>
    </dgm:pt>
    <dgm:pt modelId="{A3EA0EE9-80E7-4670-A52E-E235B4C2B98D}">
      <dgm:prSet phldrT="[Text]" custT="1"/>
      <dgm:spPr/>
      <dgm:t>
        <a:bodyPr/>
        <a:lstStyle/>
        <a:p>
          <a:pPr>
            <a:buFont typeface="Arial" panose="020B0604020202020204" pitchFamily="34" charset="0"/>
            <a:buChar char="•"/>
          </a:pPr>
          <a:endParaRPr lang="en-US" sz="2000" dirty="0"/>
        </a:p>
      </dgm:t>
    </dgm:pt>
    <dgm:pt modelId="{5F26CD82-1C62-4927-8736-6A44C0B55BC2}" type="parTrans" cxnId="{F19D9ABE-5656-45E3-86E3-0FD0F4D32696}">
      <dgm:prSet/>
      <dgm:spPr/>
      <dgm:t>
        <a:bodyPr/>
        <a:lstStyle/>
        <a:p>
          <a:endParaRPr lang="en-US"/>
        </a:p>
      </dgm:t>
    </dgm:pt>
    <dgm:pt modelId="{A5ECF4EC-F78F-4C57-935B-D56E2D65DC10}" type="sibTrans" cxnId="{F19D9ABE-5656-45E3-86E3-0FD0F4D32696}">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2" custScaleX="133755" custScaleY="27396" custLinFactNeighborX="-5069" custLinFactNeighborY="-33344">
        <dgm:presLayoutVars>
          <dgm:chMax val="1"/>
          <dgm:bulletEnabled val="1"/>
        </dgm:presLayoutVars>
      </dgm:prSet>
      <dgm:spPr/>
    </dgm:pt>
    <dgm:pt modelId="{6D4ADB1B-DB5B-4FFE-9E72-7868102C2186}" type="pres">
      <dgm:prSet presAssocID="{B5664258-86E4-48FF-9B0B-6D88088651DD}" presName="descendantText" presStyleLbl="alignAccFollowNode1" presStyleIdx="0" presStyleCnt="2" custScaleX="75041" custScaleY="56166" custLinFactX="-21471" custLinFactNeighborX="-100000" custLinFactNeighborY="33810">
        <dgm:presLayoutVars>
          <dgm:bulletEnabled val="1"/>
        </dgm:presLayoutVars>
      </dgm:prSet>
      <dgm:spPr/>
    </dgm:pt>
    <dgm:pt modelId="{873B855C-7A26-4F57-A46D-7C8BDCA46CCF}" type="pres">
      <dgm:prSet presAssocID="{FEF83070-AEB1-4DBF-AEEE-E353A34E6D58}" presName="sp" presStyleCnt="0"/>
      <dgm:spPr/>
    </dgm:pt>
    <dgm:pt modelId="{ABEEE6DF-05BD-4574-B6B6-BC22FE2A33A8}" type="pres">
      <dgm:prSet presAssocID="{35AE0026-306D-4FF9-845A-78FE0BF90EB9}" presName="linNode" presStyleCnt="0"/>
      <dgm:spPr/>
    </dgm:pt>
    <dgm:pt modelId="{E0B69AA6-7F51-4559-BEBF-8064EF2455B9}" type="pres">
      <dgm:prSet presAssocID="{35AE0026-306D-4FF9-845A-78FE0BF90EB9}" presName="parentText" presStyleLbl="node1" presStyleIdx="1" presStyleCnt="2" custScaleX="132249" custScaleY="28645" custLinFactY="-100000" custLinFactNeighborX="81111" custLinFactNeighborY="-141657">
        <dgm:presLayoutVars>
          <dgm:chMax val="1"/>
          <dgm:bulletEnabled val="1"/>
        </dgm:presLayoutVars>
      </dgm:prSet>
      <dgm:spPr/>
    </dgm:pt>
    <dgm:pt modelId="{9063157D-3668-4773-B59F-F6E23C1DFB89}" type="pres">
      <dgm:prSet presAssocID="{35AE0026-306D-4FF9-845A-78FE0BF90EB9}" presName="descendantText" presStyleLbl="alignAccFollowNode1" presStyleIdx="1" presStyleCnt="2" custScaleX="74020" custScaleY="53468" custLinFactNeighborX="15313" custLinFactNeighborY="-27867">
        <dgm:presLayoutVars>
          <dgm:bulletEnabled val="1"/>
        </dgm:presLayoutVars>
      </dgm:prSet>
      <dgm:spPr/>
    </dgm:pt>
  </dgm:ptLst>
  <dgm:cxnLst>
    <dgm:cxn modelId="{690D8607-E707-44FB-8E9D-A84BE10B3053}" srcId="{B5664258-86E4-48FF-9B0B-6D88088651DD}" destId="{AE8C4BB7-B5B3-45F4-89C5-18E82739BC97}" srcOrd="6" destOrd="0" parTransId="{36FAC644-CC71-498E-9DE5-9EB2DE6598EC}" sibTransId="{CC01F229-069A-44F9-8DDE-2616DD32DEAA}"/>
    <dgm:cxn modelId="{509A2511-78B3-44B4-9235-2C7EC86C4C5C}" srcId="{35AE0026-306D-4FF9-845A-78FE0BF90EB9}" destId="{D8F02DD6-5CB7-4C39-87D3-48ED3E58E2E7}" srcOrd="2" destOrd="0" parTransId="{AD01D5B1-EDC2-4D81-B2D2-26C7B1A53D22}" sibTransId="{446934C9-E59A-4FDC-9BFB-8299C6F169E5}"/>
    <dgm:cxn modelId="{60C47430-8895-4687-94C6-ED368C017FF7}" type="presOf" srcId="{B0A2FEEC-FA94-4A87-A94F-5A37C94AD764}" destId="{6D4ADB1B-DB5B-4FFE-9E72-7868102C2186}" srcOrd="0" destOrd="3" presId="urn:microsoft.com/office/officeart/2005/8/layout/vList5"/>
    <dgm:cxn modelId="{DBD59435-E8E0-4F73-AF6C-201EE2A2F539}" type="presOf" srcId="{35AE0026-306D-4FF9-845A-78FE0BF90EB9}" destId="{E0B69AA6-7F51-4559-BEBF-8064EF2455B9}" srcOrd="0" destOrd="0" presId="urn:microsoft.com/office/officeart/2005/8/layout/vList5"/>
    <dgm:cxn modelId="{F1FBDD3F-44C9-4495-AE6F-4E042286A511}" srcId="{B5664258-86E4-48FF-9B0B-6D88088651DD}" destId="{63EDE510-0D53-45B7-9E9C-6B2588474D0D}" srcOrd="2" destOrd="0" parTransId="{7670BCA0-1DE3-469D-A604-062FE3BD2620}" sibTransId="{41B21EB1-8E25-402A-8FA5-46DE5FB354F8}"/>
    <dgm:cxn modelId="{5B12C85C-4952-4F5F-BB7B-E55F109EC7B7}" type="presOf" srcId="{D8F02DD6-5CB7-4C39-87D3-48ED3E58E2E7}" destId="{9063157D-3668-4773-B59F-F6E23C1DFB89}" srcOrd="0" destOrd="2" presId="urn:microsoft.com/office/officeart/2005/8/layout/vList5"/>
    <dgm:cxn modelId="{EEB0B841-C5B2-4CC6-A0D3-ABF19EBEE413}" type="presOf" srcId="{E643A19E-3E68-4753-947F-E0944F4A61FE}" destId="{9063157D-3668-4773-B59F-F6E23C1DFB89}" srcOrd="0" destOrd="0" presId="urn:microsoft.com/office/officeart/2005/8/layout/vList5"/>
    <dgm:cxn modelId="{02BE3A67-311C-479E-A9A9-ECD15BFD093E}" type="presOf" srcId="{AE8C4BB7-B5B3-45F4-89C5-18E82739BC97}" destId="{6D4ADB1B-DB5B-4FFE-9E72-7868102C2186}" srcOrd="0" destOrd="6" presId="urn:microsoft.com/office/officeart/2005/8/layout/vList5"/>
    <dgm:cxn modelId="{6AB88A67-AD82-4D8E-912C-9D31C9BB79D2}" srcId="{B5664258-86E4-48FF-9B0B-6D88088651DD}" destId="{7EFA4020-2848-4491-A038-FDFF8F5C920F}" srcOrd="5" destOrd="0" parTransId="{962490CB-7824-4BF7-B64E-02EE6F347F75}" sibTransId="{9EBCCC9D-69C0-499A-85AE-6BB7CDEC4A01}"/>
    <dgm:cxn modelId="{20C9024B-38AB-4397-8E36-9BC6C7BD83C9}" srcId="{35AE0026-306D-4FF9-845A-78FE0BF90EB9}" destId="{D401983C-3855-4E3B-8145-860F975120AF}" srcOrd="1" destOrd="0" parTransId="{C1F9FEE4-6AEE-4095-B6E1-1FC952AB75B6}" sibTransId="{72BDC927-0DCE-46DA-B46A-FBC6F5A6E5F2}"/>
    <dgm:cxn modelId="{6BC9E65A-7677-489B-94CF-17F37A118875}" srcId="{B5664258-86E4-48FF-9B0B-6D88088651DD}" destId="{E8FEE2DF-C007-4A39-A2D1-FECEF986D13D}" srcOrd="0" destOrd="0" parTransId="{5464C7BB-960F-460F-AD15-AA4F35F2C993}" sibTransId="{5B2A8061-F540-41D9-962F-849917C96E4A}"/>
    <dgm:cxn modelId="{25C0C77D-DC8B-4F65-B2C8-8A5852A1599A}" type="presOf" srcId="{2CD11A65-5648-4C79-AC71-553B61658A78}" destId="{F61A1A7F-BB20-42BA-9973-D796A031F7CB}" srcOrd="0" destOrd="0" presId="urn:microsoft.com/office/officeart/2005/8/layout/vList5"/>
    <dgm:cxn modelId="{C9955B9A-84C8-4FF8-BCD3-CA81C011B6EA}" type="presOf" srcId="{63EDE510-0D53-45B7-9E9C-6B2588474D0D}" destId="{6D4ADB1B-DB5B-4FFE-9E72-7868102C2186}" srcOrd="0" destOrd="2" presId="urn:microsoft.com/office/officeart/2005/8/layout/vList5"/>
    <dgm:cxn modelId="{23B1139E-90EA-4968-B6C3-75CA8D858E4B}" srcId="{B5664258-86E4-48FF-9B0B-6D88088651DD}" destId="{FA1DCE7D-169C-4DA3-8605-677DCC52625F}" srcOrd="4" destOrd="0" parTransId="{A3D393C9-2170-42DE-9EE0-438B89366A57}" sibTransId="{82D2161D-E138-46A9-84C9-52C49D0710CD}"/>
    <dgm:cxn modelId="{5935D0A5-5342-43E0-8CA2-73A2292A6BA8}" srcId="{35AE0026-306D-4FF9-845A-78FE0BF90EB9}" destId="{E643A19E-3E68-4753-947F-E0944F4A61FE}" srcOrd="0" destOrd="0" parTransId="{60DBD401-F17A-4AB5-A592-21EAD3B00500}" sibTransId="{0034CB86-D8AB-4ACE-9857-2BDFF56ABD33}"/>
    <dgm:cxn modelId="{D16CF2A7-1381-492E-A861-0A630C8006A0}" type="presOf" srcId="{B5664258-86E4-48FF-9B0B-6D88088651DD}" destId="{756642F3-43F0-41F9-AB0B-D312E5F17207}" srcOrd="0" destOrd="0" presId="urn:microsoft.com/office/officeart/2005/8/layout/vList5"/>
    <dgm:cxn modelId="{2BBD71BE-C1F1-4B04-8B4E-7D13F4BCA934}" srcId="{2CD11A65-5648-4C79-AC71-553B61658A78}" destId="{B5664258-86E4-48FF-9B0B-6D88088651DD}" srcOrd="0" destOrd="0" parTransId="{ED502C53-14FF-4480-B0EB-013BCB16F962}" sibTransId="{FEF83070-AEB1-4DBF-AEEE-E353A34E6D58}"/>
    <dgm:cxn modelId="{F19D9ABE-5656-45E3-86E3-0FD0F4D32696}" srcId="{B5664258-86E4-48FF-9B0B-6D88088651DD}" destId="{A3EA0EE9-80E7-4670-A52E-E235B4C2B98D}" srcOrd="1" destOrd="0" parTransId="{5F26CD82-1C62-4927-8736-6A44C0B55BC2}" sibTransId="{A5ECF4EC-F78F-4C57-935B-D56E2D65DC10}"/>
    <dgm:cxn modelId="{2AA348C2-F26A-466C-9DC5-70203EEE3A03}" srcId="{B5664258-86E4-48FF-9B0B-6D88088651DD}" destId="{B0A2FEEC-FA94-4A87-A94F-5A37C94AD764}" srcOrd="3" destOrd="0" parTransId="{9BDB33F5-7336-4123-87E3-7446C1F481D6}" sibTransId="{099319AE-E155-4B08-80FD-18F5C5BED47F}"/>
    <dgm:cxn modelId="{079B4CCD-F2D2-467B-8A75-AEBECC434370}" type="presOf" srcId="{A3EA0EE9-80E7-4670-A52E-E235B4C2B98D}" destId="{6D4ADB1B-DB5B-4FFE-9E72-7868102C2186}" srcOrd="0" destOrd="1" presId="urn:microsoft.com/office/officeart/2005/8/layout/vList5"/>
    <dgm:cxn modelId="{464FA2DA-0D61-4B83-BBB3-DFD35C46DF9C}" type="presOf" srcId="{D401983C-3855-4E3B-8145-860F975120AF}" destId="{9063157D-3668-4773-B59F-F6E23C1DFB89}" srcOrd="0" destOrd="1" presId="urn:microsoft.com/office/officeart/2005/8/layout/vList5"/>
    <dgm:cxn modelId="{F03929E8-3717-4435-B320-40A3DC2B10F9}" type="presOf" srcId="{FA1DCE7D-169C-4DA3-8605-677DCC52625F}" destId="{6D4ADB1B-DB5B-4FFE-9E72-7868102C2186}" srcOrd="0" destOrd="4" presId="urn:microsoft.com/office/officeart/2005/8/layout/vList5"/>
    <dgm:cxn modelId="{1321CDEC-820E-4323-8880-6096546838CB}" srcId="{2CD11A65-5648-4C79-AC71-553B61658A78}" destId="{35AE0026-306D-4FF9-845A-78FE0BF90EB9}" srcOrd="1" destOrd="0" parTransId="{F64E4BF9-2C57-4156-90D9-1C60E003D81E}" sibTransId="{7BDC560B-DB76-481B-BC67-1E2D2856B294}"/>
    <dgm:cxn modelId="{94D405F0-A2C4-413F-83F4-1C2137A3FC54}" type="presOf" srcId="{7EFA4020-2848-4491-A038-FDFF8F5C920F}" destId="{6D4ADB1B-DB5B-4FFE-9E72-7868102C2186}" srcOrd="0" destOrd="5" presId="urn:microsoft.com/office/officeart/2005/8/layout/vList5"/>
    <dgm:cxn modelId="{620A6AFD-E21B-4A72-84F5-01B16141BE03}" type="presOf" srcId="{E8FEE2DF-C007-4A39-A2D1-FECEF986D13D}" destId="{6D4ADB1B-DB5B-4FFE-9E72-7868102C2186}" srcOrd="0" destOrd="0" presId="urn:microsoft.com/office/officeart/2005/8/layout/vList5"/>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D0375D95-1027-4CC6-9D85-6E61B2DA843E}" type="presParOf" srcId="{B34DC5B2-D857-4503-A7AB-9C520252E791}" destId="{6D4ADB1B-DB5B-4FFE-9E72-7868102C2186}" srcOrd="1" destOrd="0" presId="urn:microsoft.com/office/officeart/2005/8/layout/vList5"/>
    <dgm:cxn modelId="{A5F0904D-4ED6-4485-9566-EDEA5B7571B2}" type="presParOf" srcId="{F61A1A7F-BB20-42BA-9973-D796A031F7CB}" destId="{873B855C-7A26-4F57-A46D-7C8BDCA46CCF}" srcOrd="1" destOrd="0" presId="urn:microsoft.com/office/officeart/2005/8/layout/vList5"/>
    <dgm:cxn modelId="{3F82F1C8-1901-4594-B04F-85A8A8006762}" type="presParOf" srcId="{F61A1A7F-BB20-42BA-9973-D796A031F7CB}" destId="{ABEEE6DF-05BD-4574-B6B6-BC22FE2A33A8}" srcOrd="2" destOrd="0" presId="urn:microsoft.com/office/officeart/2005/8/layout/vList5"/>
    <dgm:cxn modelId="{0F01129B-16DB-432D-9F0D-F91DA4040621}" type="presParOf" srcId="{ABEEE6DF-05BD-4574-B6B6-BC22FE2A33A8}" destId="{E0B69AA6-7F51-4559-BEBF-8064EF2455B9}" srcOrd="0" destOrd="0" presId="urn:microsoft.com/office/officeart/2005/8/layout/vList5"/>
    <dgm:cxn modelId="{03126990-5B43-4D16-A6F6-341DB2F65BED}" type="presParOf" srcId="{ABEEE6DF-05BD-4574-B6B6-BC22FE2A33A8}" destId="{9063157D-3668-4773-B59F-F6E23C1DFB8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r>
            <a:rPr lang="en-US" sz="2400" dirty="0"/>
            <a:t>SharePoint Designer</a:t>
          </a:r>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63EDE510-0D53-45B7-9E9C-6B2588474D0D}">
      <dgm:prSet phldrT="[Text]" custT="1"/>
      <dgm:spPr/>
      <dgm:t>
        <a:bodyPr/>
        <a:lstStyle/>
        <a:p>
          <a:pPr>
            <a:buFont typeface="Arial" panose="020B0604020202020204" pitchFamily="34" charset="0"/>
            <a:buChar char="•"/>
          </a:pPr>
          <a:r>
            <a:rPr lang="en-US" sz="2000" dirty="0"/>
            <a:t>SharePoint Designer is the most used application to author and publish classic workflows in SharePoint</a:t>
          </a:r>
        </a:p>
      </dgm:t>
    </dgm:pt>
    <dgm:pt modelId="{7670BCA0-1DE3-469D-A604-062FE3BD2620}" type="parTrans" cxnId="{F1FBDD3F-44C9-4495-AE6F-4E042286A511}">
      <dgm:prSet/>
      <dgm:spPr/>
      <dgm:t>
        <a:bodyPr/>
        <a:lstStyle/>
        <a:p>
          <a:endParaRPr lang="en-US"/>
        </a:p>
      </dgm:t>
    </dgm:pt>
    <dgm:pt modelId="{41B21EB1-8E25-402A-8FA5-46DE5FB354F8}" type="sibTrans" cxnId="{F1FBDD3F-44C9-4495-AE6F-4E042286A511}">
      <dgm:prSet/>
      <dgm:spPr/>
      <dgm:t>
        <a:bodyPr/>
        <a:lstStyle/>
        <a:p>
          <a:endParaRPr lang="en-US"/>
        </a:p>
      </dgm:t>
    </dgm:pt>
    <dgm:pt modelId="{35AE0026-306D-4FF9-845A-78FE0BF90EB9}">
      <dgm:prSet phldrT="[Text]" custT="1"/>
      <dgm:spPr/>
      <dgm:t>
        <a:bodyPr/>
        <a:lstStyle/>
        <a:p>
          <a:r>
            <a:rPr lang="en-US" sz="2400" dirty="0"/>
            <a:t>Visual Studio</a:t>
          </a:r>
        </a:p>
      </dgm:t>
    </dgm:pt>
    <dgm:pt modelId="{F64E4BF9-2C57-4156-90D9-1C60E003D81E}" type="parTrans" cxnId="{1321CDEC-820E-4323-8880-6096546838CB}">
      <dgm:prSet/>
      <dgm:spPr/>
      <dgm:t>
        <a:bodyPr/>
        <a:lstStyle/>
        <a:p>
          <a:endParaRPr lang="en-US"/>
        </a:p>
      </dgm:t>
    </dgm:pt>
    <dgm:pt modelId="{7BDC560B-DB76-481B-BC67-1E2D2856B294}" type="sibTrans" cxnId="{1321CDEC-820E-4323-8880-6096546838CB}">
      <dgm:prSet/>
      <dgm:spPr/>
      <dgm:t>
        <a:bodyPr/>
        <a:lstStyle/>
        <a:p>
          <a:endParaRPr lang="en-US"/>
        </a:p>
      </dgm:t>
    </dgm:pt>
    <dgm:pt modelId="{E643A19E-3E68-4753-947F-E0944F4A61FE}">
      <dgm:prSet phldrT="[Text]" custT="1"/>
      <dgm:spPr/>
      <dgm:t>
        <a:bodyPr/>
        <a:lstStyle/>
        <a:p>
          <a:pPr>
            <a:buFont typeface="Arial" panose="020B0604020202020204" pitchFamily="34" charset="0"/>
            <a:buChar char="•"/>
          </a:pPr>
          <a:r>
            <a:rPr lang="en-US" sz="2000" dirty="0"/>
            <a:t>Professional Developers, looking to extend and build more complex workflows, use Visual Studio to create and publish workflows in SharePoint.</a:t>
          </a:r>
        </a:p>
      </dgm:t>
    </dgm:pt>
    <dgm:pt modelId="{60DBD401-F17A-4AB5-A592-21EAD3B00500}" type="parTrans" cxnId="{5935D0A5-5342-43E0-8CA2-73A2292A6BA8}">
      <dgm:prSet/>
      <dgm:spPr/>
      <dgm:t>
        <a:bodyPr/>
        <a:lstStyle/>
        <a:p>
          <a:endParaRPr lang="en-US"/>
        </a:p>
      </dgm:t>
    </dgm:pt>
    <dgm:pt modelId="{0034CB86-D8AB-4ACE-9857-2BDFF56ABD33}" type="sibTrans" cxnId="{5935D0A5-5342-43E0-8CA2-73A2292A6BA8}">
      <dgm:prSet/>
      <dgm:spPr/>
      <dgm:t>
        <a:bodyPr/>
        <a:lstStyle/>
        <a:p>
          <a:endParaRPr lang="en-US"/>
        </a:p>
      </dgm:t>
    </dgm:pt>
    <dgm:pt modelId="{6A929D70-5E90-4C10-A0A7-AF57821EC437}">
      <dgm:prSet phldrT="[Text]" custT="1"/>
      <dgm:spPr/>
      <dgm:t>
        <a:bodyPr/>
        <a:lstStyle/>
        <a:p>
          <a:pPr>
            <a:buFont typeface="Arial" panose="020B0604020202020204" pitchFamily="34" charset="0"/>
            <a:buChar char="•"/>
          </a:pPr>
          <a:r>
            <a:rPr lang="en-US" sz="2000" dirty="0"/>
            <a:t>Specific to SharePoint only</a:t>
          </a:r>
        </a:p>
      </dgm:t>
    </dgm:pt>
    <dgm:pt modelId="{79E2BE48-3263-46C7-9D24-44DE738D164C}" type="parTrans" cxnId="{C357C6CD-02BE-4C7D-A2C8-D075A1514BFB}">
      <dgm:prSet/>
      <dgm:spPr/>
      <dgm:t>
        <a:bodyPr/>
        <a:lstStyle/>
        <a:p>
          <a:endParaRPr lang="en-US"/>
        </a:p>
      </dgm:t>
    </dgm:pt>
    <dgm:pt modelId="{A25B3DD1-6946-411B-9A8F-968EF61CF6DC}" type="sibTrans" cxnId="{C357C6CD-02BE-4C7D-A2C8-D075A1514BFB}">
      <dgm:prSet/>
      <dgm:spPr/>
      <dgm:t>
        <a:bodyPr/>
        <a:lstStyle/>
        <a:p>
          <a:endParaRPr lang="en-US"/>
        </a:p>
      </dgm:t>
    </dgm:pt>
    <dgm:pt modelId="{1F6B2704-4B06-4554-A9A0-84C794752222}">
      <dgm:prSet phldrT="[Text]" custT="1"/>
      <dgm:spPr/>
      <dgm:t>
        <a:bodyPr/>
        <a:lstStyle/>
        <a:p>
          <a:pPr>
            <a:buFont typeface="Arial" panose="020B0604020202020204" pitchFamily="34" charset="0"/>
            <a:buChar char="•"/>
          </a:pPr>
          <a:r>
            <a:rPr lang="en-US" sz="2000" b="1" dirty="0"/>
            <a:t>Target Users: </a:t>
          </a:r>
          <a:r>
            <a:rPr lang="en-US" sz="2000" dirty="0"/>
            <a:t>Information workers, business analysts, SharePoint developers</a:t>
          </a:r>
        </a:p>
      </dgm:t>
    </dgm:pt>
    <dgm:pt modelId="{24D42661-BC82-4B0D-A23D-820AE7BC28CE}" type="parTrans" cxnId="{29FF0D9D-D0EC-4FFE-BAB2-989CCF4C03E9}">
      <dgm:prSet/>
      <dgm:spPr/>
      <dgm:t>
        <a:bodyPr/>
        <a:lstStyle/>
        <a:p>
          <a:endParaRPr lang="en-US"/>
        </a:p>
      </dgm:t>
    </dgm:pt>
    <dgm:pt modelId="{1F8717CA-A87B-4AB5-B327-417E520E65F3}" type="sibTrans" cxnId="{29FF0D9D-D0EC-4FFE-BAB2-989CCF4C03E9}">
      <dgm:prSet/>
      <dgm:spPr/>
      <dgm:t>
        <a:bodyPr/>
        <a:lstStyle/>
        <a:p>
          <a:endParaRPr lang="en-US"/>
        </a:p>
      </dgm:t>
    </dgm:pt>
    <dgm:pt modelId="{02C75F46-8FA4-43FA-B336-159AB2CD50CA}">
      <dgm:prSet custT="1"/>
      <dgm:spPr/>
      <dgm:t>
        <a:bodyPr/>
        <a:lstStyle/>
        <a:p>
          <a:pPr>
            <a:buFont typeface="Arial" panose="020B0604020202020204" pitchFamily="34" charset="0"/>
            <a:buNone/>
          </a:pPr>
          <a:endParaRPr lang="en-US" sz="2000" dirty="0"/>
        </a:p>
      </dgm:t>
    </dgm:pt>
    <dgm:pt modelId="{CBE456CD-6329-40D4-96FE-6F71FF79A835}" type="parTrans" cxnId="{D1F99B12-BF3F-4901-BB61-6664877428AA}">
      <dgm:prSet/>
      <dgm:spPr/>
      <dgm:t>
        <a:bodyPr/>
        <a:lstStyle/>
        <a:p>
          <a:endParaRPr lang="en-US"/>
        </a:p>
      </dgm:t>
    </dgm:pt>
    <dgm:pt modelId="{AF7A010A-54CF-429A-A3B1-8E3B15DC96E1}" type="sibTrans" cxnId="{D1F99B12-BF3F-4901-BB61-6664877428AA}">
      <dgm:prSet/>
      <dgm:spPr/>
      <dgm:t>
        <a:bodyPr/>
        <a:lstStyle/>
        <a:p>
          <a:endParaRPr lang="en-US"/>
        </a:p>
      </dgm:t>
    </dgm:pt>
    <dgm:pt modelId="{2BBD394A-BB2A-4722-B1A9-E058C3F27CEF}">
      <dgm:prSet phldrT="[Text]" custT="1"/>
      <dgm:spPr/>
      <dgm:t>
        <a:bodyPr/>
        <a:lstStyle/>
        <a:p>
          <a:pPr>
            <a:buFont typeface="Arial" panose="020B0604020202020204" pitchFamily="34" charset="0"/>
            <a:buChar char="•"/>
          </a:pPr>
          <a:endParaRPr lang="en-US" sz="2000" dirty="0"/>
        </a:p>
      </dgm:t>
    </dgm:pt>
    <dgm:pt modelId="{3D0F1CAB-23F0-4FF8-B2B8-DFC3F5D54B27}" type="parTrans" cxnId="{DBD9F051-B981-4B90-A4D9-0699CD3AA207}">
      <dgm:prSet/>
      <dgm:spPr/>
      <dgm:t>
        <a:bodyPr/>
        <a:lstStyle/>
        <a:p>
          <a:endParaRPr lang="en-US"/>
        </a:p>
      </dgm:t>
    </dgm:pt>
    <dgm:pt modelId="{1C92C46D-5783-4F25-86D7-41995B2DE1D7}" type="sibTrans" cxnId="{DBD9F051-B981-4B90-A4D9-0699CD3AA207}">
      <dgm:prSet/>
      <dgm:spPr/>
      <dgm:t>
        <a:bodyPr/>
        <a:lstStyle/>
        <a:p>
          <a:endParaRPr lang="en-US"/>
        </a:p>
      </dgm:t>
    </dgm:pt>
    <dgm:pt modelId="{26F134C6-B261-4E02-9A94-61113180C336}">
      <dgm:prSet phldrT="[Text]" custT="1"/>
      <dgm:spPr/>
      <dgm:t>
        <a:bodyPr/>
        <a:lstStyle/>
        <a:p>
          <a:pPr>
            <a:buFont typeface="Arial" panose="020B0604020202020204" pitchFamily="34" charset="0"/>
            <a:buChar char="•"/>
          </a:pPr>
          <a:endParaRPr lang="en-US" sz="2000" dirty="0"/>
        </a:p>
      </dgm:t>
    </dgm:pt>
    <dgm:pt modelId="{375C1C3A-AAC1-4BBB-8F69-FD20EFDDC03C}" type="parTrans" cxnId="{BF0FBFF1-64D1-4776-952C-FC78A276B153}">
      <dgm:prSet/>
      <dgm:spPr/>
      <dgm:t>
        <a:bodyPr/>
        <a:lstStyle/>
        <a:p>
          <a:endParaRPr lang="en-US"/>
        </a:p>
      </dgm:t>
    </dgm:pt>
    <dgm:pt modelId="{869F4712-77C5-4A40-8D96-514132A38BF6}" type="sibTrans" cxnId="{BF0FBFF1-64D1-4776-952C-FC78A276B153}">
      <dgm:prSet/>
      <dgm:spPr/>
      <dgm:t>
        <a:bodyPr/>
        <a:lstStyle/>
        <a:p>
          <a:endParaRPr lang="en-US"/>
        </a:p>
      </dgm:t>
    </dgm:pt>
    <dgm:pt modelId="{56B97DAF-886F-46B8-B5C4-905CC844BCB0}">
      <dgm:prSet phldrT="[Text]" custT="1"/>
      <dgm:spPr/>
      <dgm:t>
        <a:bodyPr/>
        <a:lstStyle/>
        <a:p>
          <a:pPr>
            <a:buFont typeface="Arial" panose="020B0604020202020204" pitchFamily="34" charset="0"/>
            <a:buChar char="•"/>
          </a:pPr>
          <a:r>
            <a:rPr lang="en-US" sz="2000" b="1" dirty="0"/>
            <a:t>Target users: </a:t>
          </a:r>
          <a:r>
            <a:rPr lang="en-US" sz="2000" dirty="0"/>
            <a:t>Intermediate or advanced software developers</a:t>
          </a:r>
        </a:p>
      </dgm:t>
    </dgm:pt>
    <dgm:pt modelId="{B0EF9F70-71A2-49B1-8231-852C90ACAD43}" type="parTrans" cxnId="{0D30F669-CA91-4A10-85A4-5F0EFE117BE9}">
      <dgm:prSet/>
      <dgm:spPr/>
      <dgm:t>
        <a:bodyPr/>
        <a:lstStyle/>
        <a:p>
          <a:endParaRPr lang="en-US"/>
        </a:p>
      </dgm:t>
    </dgm:pt>
    <dgm:pt modelId="{4AEDF41A-117B-44E7-BD77-19704105676C}" type="sibTrans" cxnId="{0D30F669-CA91-4A10-85A4-5F0EFE117BE9}">
      <dgm:prSet/>
      <dgm:spPr/>
      <dgm:t>
        <a:bodyPr/>
        <a:lstStyle/>
        <a:p>
          <a:endParaRPr lang="en-US"/>
        </a:p>
      </dgm:t>
    </dgm:pt>
    <dgm:pt modelId="{8F4AA8DE-925C-45A4-A565-20551CF5A343}">
      <dgm:prSet phldrT="[Text]" custT="1"/>
      <dgm:spPr/>
      <dgm:t>
        <a:bodyPr/>
        <a:lstStyle/>
        <a:p>
          <a:pPr>
            <a:buFont typeface="Arial" panose="020B0604020202020204" pitchFamily="34" charset="0"/>
            <a:buChar char="•"/>
          </a:pPr>
          <a:endParaRPr lang="en-US" sz="2000" dirty="0"/>
        </a:p>
      </dgm:t>
    </dgm:pt>
    <dgm:pt modelId="{88D22F27-DB25-4C7A-85F1-7F5CBF6F5287}" type="parTrans" cxnId="{35C478B2-A93E-475F-8774-3D26386C4346}">
      <dgm:prSet/>
      <dgm:spPr/>
      <dgm:t>
        <a:bodyPr/>
        <a:lstStyle/>
        <a:p>
          <a:endParaRPr lang="en-US"/>
        </a:p>
      </dgm:t>
    </dgm:pt>
    <dgm:pt modelId="{13F0F18C-00D6-4EC9-9F53-A15E2EE6E308}" type="sibTrans" cxnId="{35C478B2-A93E-475F-8774-3D26386C4346}">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2" custScaleX="133755" custScaleY="27396" custLinFactNeighborX="-5069" custLinFactNeighborY="-33344">
        <dgm:presLayoutVars>
          <dgm:chMax val="1"/>
          <dgm:bulletEnabled val="1"/>
        </dgm:presLayoutVars>
      </dgm:prSet>
      <dgm:spPr/>
    </dgm:pt>
    <dgm:pt modelId="{6D4ADB1B-DB5B-4FFE-9E72-7868102C2186}" type="pres">
      <dgm:prSet presAssocID="{B5664258-86E4-48FF-9B0B-6D88088651DD}" presName="descendantText" presStyleLbl="alignAccFollowNode1" presStyleIdx="0" presStyleCnt="2" custScaleX="75041" custScaleY="56166" custLinFactX="-21471" custLinFactNeighborX="-100000" custLinFactNeighborY="33810">
        <dgm:presLayoutVars>
          <dgm:bulletEnabled val="1"/>
        </dgm:presLayoutVars>
      </dgm:prSet>
      <dgm:spPr/>
    </dgm:pt>
    <dgm:pt modelId="{873B855C-7A26-4F57-A46D-7C8BDCA46CCF}" type="pres">
      <dgm:prSet presAssocID="{FEF83070-AEB1-4DBF-AEEE-E353A34E6D58}" presName="sp" presStyleCnt="0"/>
      <dgm:spPr/>
    </dgm:pt>
    <dgm:pt modelId="{ABEEE6DF-05BD-4574-B6B6-BC22FE2A33A8}" type="pres">
      <dgm:prSet presAssocID="{35AE0026-306D-4FF9-845A-78FE0BF90EB9}" presName="linNode" presStyleCnt="0"/>
      <dgm:spPr/>
    </dgm:pt>
    <dgm:pt modelId="{E0B69AA6-7F51-4559-BEBF-8064EF2455B9}" type="pres">
      <dgm:prSet presAssocID="{35AE0026-306D-4FF9-845A-78FE0BF90EB9}" presName="parentText" presStyleLbl="node1" presStyleIdx="1" presStyleCnt="2" custScaleX="132249" custScaleY="28645" custLinFactY="-100000" custLinFactNeighborX="81111" custLinFactNeighborY="-141657">
        <dgm:presLayoutVars>
          <dgm:chMax val="1"/>
          <dgm:bulletEnabled val="1"/>
        </dgm:presLayoutVars>
      </dgm:prSet>
      <dgm:spPr/>
    </dgm:pt>
    <dgm:pt modelId="{9063157D-3668-4773-B59F-F6E23C1DFB89}" type="pres">
      <dgm:prSet presAssocID="{35AE0026-306D-4FF9-845A-78FE0BF90EB9}" presName="descendantText" presStyleLbl="alignAccFollowNode1" presStyleIdx="1" presStyleCnt="2" custScaleX="74020" custScaleY="53468" custLinFactNeighborX="15313" custLinFactNeighborY="-27867">
        <dgm:presLayoutVars>
          <dgm:bulletEnabled val="1"/>
        </dgm:presLayoutVars>
      </dgm:prSet>
      <dgm:spPr/>
    </dgm:pt>
  </dgm:ptLst>
  <dgm:cxnLst>
    <dgm:cxn modelId="{08079507-23ED-4CAE-9292-24B44CD1A99A}" type="presOf" srcId="{8F4AA8DE-925C-45A4-A565-20551CF5A343}" destId="{9063157D-3668-4773-B59F-F6E23C1DFB89}" srcOrd="0" destOrd="0" presId="urn:microsoft.com/office/officeart/2005/8/layout/vList5"/>
    <dgm:cxn modelId="{6943230B-E6BC-4B3D-92BB-34513B12503C}" type="presOf" srcId="{02C75F46-8FA4-43FA-B336-159AB2CD50CA}" destId="{6D4ADB1B-DB5B-4FFE-9E72-7868102C2186}" srcOrd="0" destOrd="4" presId="urn:microsoft.com/office/officeart/2005/8/layout/vList5"/>
    <dgm:cxn modelId="{D1F99B12-BF3F-4901-BB61-6664877428AA}" srcId="{B5664258-86E4-48FF-9B0B-6D88088651DD}" destId="{02C75F46-8FA4-43FA-B336-159AB2CD50CA}" srcOrd="4" destOrd="0" parTransId="{CBE456CD-6329-40D4-96FE-6F71FF79A835}" sibTransId="{AF7A010A-54CF-429A-A3B1-8E3B15DC96E1}"/>
    <dgm:cxn modelId="{AB0ED217-B075-45C2-8C00-022E955ABD7F}" type="presOf" srcId="{56B97DAF-886F-46B8-B5C4-905CC844BCB0}" destId="{9063157D-3668-4773-B59F-F6E23C1DFB89}" srcOrd="0" destOrd="2" presId="urn:microsoft.com/office/officeart/2005/8/layout/vList5"/>
    <dgm:cxn modelId="{DBD59435-E8E0-4F73-AF6C-201EE2A2F539}" type="presOf" srcId="{35AE0026-306D-4FF9-845A-78FE0BF90EB9}" destId="{E0B69AA6-7F51-4559-BEBF-8064EF2455B9}" srcOrd="0" destOrd="0" presId="urn:microsoft.com/office/officeart/2005/8/layout/vList5"/>
    <dgm:cxn modelId="{F1FBDD3F-44C9-4495-AE6F-4E042286A511}" srcId="{B5664258-86E4-48FF-9B0B-6D88088651DD}" destId="{63EDE510-0D53-45B7-9E9C-6B2588474D0D}" srcOrd="1" destOrd="0" parTransId="{7670BCA0-1DE3-469D-A604-062FE3BD2620}" sibTransId="{41B21EB1-8E25-402A-8FA5-46DE5FB354F8}"/>
    <dgm:cxn modelId="{EEB0B841-C5B2-4CC6-A0D3-ABF19EBEE413}" type="presOf" srcId="{E643A19E-3E68-4753-947F-E0944F4A61FE}" destId="{9063157D-3668-4773-B59F-F6E23C1DFB89}" srcOrd="0" destOrd="1" presId="urn:microsoft.com/office/officeart/2005/8/layout/vList5"/>
    <dgm:cxn modelId="{0586C666-5BA3-4C4A-B152-E0B024FD346C}" type="presOf" srcId="{1F6B2704-4B06-4554-A9A0-84C794752222}" destId="{6D4ADB1B-DB5B-4FFE-9E72-7868102C2186}" srcOrd="0" destOrd="3" presId="urn:microsoft.com/office/officeart/2005/8/layout/vList5"/>
    <dgm:cxn modelId="{0D30F669-CA91-4A10-85A4-5F0EFE117BE9}" srcId="{35AE0026-306D-4FF9-845A-78FE0BF90EB9}" destId="{56B97DAF-886F-46B8-B5C4-905CC844BCB0}" srcOrd="2" destOrd="0" parTransId="{B0EF9F70-71A2-49B1-8231-852C90ACAD43}" sibTransId="{4AEDF41A-117B-44E7-BD77-19704105676C}"/>
    <dgm:cxn modelId="{DBD9F051-B981-4B90-A4D9-0699CD3AA207}" srcId="{B5664258-86E4-48FF-9B0B-6D88088651DD}" destId="{2BBD394A-BB2A-4722-B1A9-E058C3F27CEF}" srcOrd="0" destOrd="0" parTransId="{3D0F1CAB-23F0-4FF8-B2B8-DFC3F5D54B27}" sibTransId="{1C92C46D-5783-4F25-86D7-41995B2DE1D7}"/>
    <dgm:cxn modelId="{25C0C77D-DC8B-4F65-B2C8-8A5852A1599A}" type="presOf" srcId="{2CD11A65-5648-4C79-AC71-553B61658A78}" destId="{F61A1A7F-BB20-42BA-9973-D796A031F7CB}" srcOrd="0" destOrd="0" presId="urn:microsoft.com/office/officeart/2005/8/layout/vList5"/>
    <dgm:cxn modelId="{C9955B9A-84C8-4FF8-BCD3-CA81C011B6EA}" type="presOf" srcId="{63EDE510-0D53-45B7-9E9C-6B2588474D0D}" destId="{6D4ADB1B-DB5B-4FFE-9E72-7868102C2186}" srcOrd="0" destOrd="1" presId="urn:microsoft.com/office/officeart/2005/8/layout/vList5"/>
    <dgm:cxn modelId="{29FF0D9D-D0EC-4FFE-BAB2-989CCF4C03E9}" srcId="{B5664258-86E4-48FF-9B0B-6D88088651DD}" destId="{1F6B2704-4B06-4554-A9A0-84C794752222}" srcOrd="3" destOrd="0" parTransId="{24D42661-BC82-4B0D-A23D-820AE7BC28CE}" sibTransId="{1F8717CA-A87B-4AB5-B327-417E520E65F3}"/>
    <dgm:cxn modelId="{5935D0A5-5342-43E0-8CA2-73A2292A6BA8}" srcId="{35AE0026-306D-4FF9-845A-78FE0BF90EB9}" destId="{E643A19E-3E68-4753-947F-E0944F4A61FE}" srcOrd="1" destOrd="0" parTransId="{60DBD401-F17A-4AB5-A592-21EAD3B00500}" sibTransId="{0034CB86-D8AB-4ACE-9857-2BDFF56ABD33}"/>
    <dgm:cxn modelId="{D16CF2A7-1381-492E-A861-0A630C8006A0}" type="presOf" srcId="{B5664258-86E4-48FF-9B0B-6D88088651DD}" destId="{756642F3-43F0-41F9-AB0B-D312E5F17207}" srcOrd="0" destOrd="0" presId="urn:microsoft.com/office/officeart/2005/8/layout/vList5"/>
    <dgm:cxn modelId="{35C478B2-A93E-475F-8774-3D26386C4346}" srcId="{35AE0026-306D-4FF9-845A-78FE0BF90EB9}" destId="{8F4AA8DE-925C-45A4-A565-20551CF5A343}" srcOrd="0" destOrd="0" parTransId="{88D22F27-DB25-4C7A-85F1-7F5CBF6F5287}" sibTransId="{13F0F18C-00D6-4EC9-9F53-A15E2EE6E308}"/>
    <dgm:cxn modelId="{2BBD71BE-C1F1-4B04-8B4E-7D13F4BCA934}" srcId="{2CD11A65-5648-4C79-AC71-553B61658A78}" destId="{B5664258-86E4-48FF-9B0B-6D88088651DD}" srcOrd="0" destOrd="0" parTransId="{ED502C53-14FF-4480-B0EB-013BCB16F962}" sibTransId="{FEF83070-AEB1-4DBF-AEEE-E353A34E6D58}"/>
    <dgm:cxn modelId="{C357C6CD-02BE-4C7D-A2C8-D075A1514BFB}" srcId="{B5664258-86E4-48FF-9B0B-6D88088651DD}" destId="{6A929D70-5E90-4C10-A0A7-AF57821EC437}" srcOrd="2" destOrd="0" parTransId="{79E2BE48-3263-46C7-9D24-44DE738D164C}" sibTransId="{A25B3DD1-6946-411B-9A8F-968EF61CF6DC}"/>
    <dgm:cxn modelId="{9E2EA7D7-FFB4-4A54-B057-7B47CEB36AAC}" type="presOf" srcId="{6A929D70-5E90-4C10-A0A7-AF57821EC437}" destId="{6D4ADB1B-DB5B-4FFE-9E72-7868102C2186}" srcOrd="0" destOrd="2" presId="urn:microsoft.com/office/officeart/2005/8/layout/vList5"/>
    <dgm:cxn modelId="{F641C1DB-16BF-4459-AFB0-F28C95ECF266}" type="presOf" srcId="{26F134C6-B261-4E02-9A94-61113180C336}" destId="{9063157D-3668-4773-B59F-F6E23C1DFB89}" srcOrd="0" destOrd="3" presId="urn:microsoft.com/office/officeart/2005/8/layout/vList5"/>
    <dgm:cxn modelId="{1321CDEC-820E-4323-8880-6096546838CB}" srcId="{2CD11A65-5648-4C79-AC71-553B61658A78}" destId="{35AE0026-306D-4FF9-845A-78FE0BF90EB9}" srcOrd="1" destOrd="0" parTransId="{F64E4BF9-2C57-4156-90D9-1C60E003D81E}" sibTransId="{7BDC560B-DB76-481B-BC67-1E2D2856B294}"/>
    <dgm:cxn modelId="{9CDC47F1-2006-423A-9B2F-40CCEA1007DC}" type="presOf" srcId="{2BBD394A-BB2A-4722-B1A9-E058C3F27CEF}" destId="{6D4ADB1B-DB5B-4FFE-9E72-7868102C2186}" srcOrd="0" destOrd="0" presId="urn:microsoft.com/office/officeart/2005/8/layout/vList5"/>
    <dgm:cxn modelId="{BF0FBFF1-64D1-4776-952C-FC78A276B153}" srcId="{35AE0026-306D-4FF9-845A-78FE0BF90EB9}" destId="{26F134C6-B261-4E02-9A94-61113180C336}" srcOrd="3" destOrd="0" parTransId="{375C1C3A-AAC1-4BBB-8F69-FD20EFDDC03C}" sibTransId="{869F4712-77C5-4A40-8D96-514132A38BF6}"/>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D0375D95-1027-4CC6-9D85-6E61B2DA843E}" type="presParOf" srcId="{B34DC5B2-D857-4503-A7AB-9C520252E791}" destId="{6D4ADB1B-DB5B-4FFE-9E72-7868102C2186}" srcOrd="1" destOrd="0" presId="urn:microsoft.com/office/officeart/2005/8/layout/vList5"/>
    <dgm:cxn modelId="{A5F0904D-4ED6-4485-9566-EDEA5B7571B2}" type="presParOf" srcId="{F61A1A7F-BB20-42BA-9973-D796A031F7CB}" destId="{873B855C-7A26-4F57-A46D-7C8BDCA46CCF}" srcOrd="1" destOrd="0" presId="urn:microsoft.com/office/officeart/2005/8/layout/vList5"/>
    <dgm:cxn modelId="{3F82F1C8-1901-4594-B04F-85A8A8006762}" type="presParOf" srcId="{F61A1A7F-BB20-42BA-9973-D796A031F7CB}" destId="{ABEEE6DF-05BD-4574-B6B6-BC22FE2A33A8}" srcOrd="2" destOrd="0" presId="urn:microsoft.com/office/officeart/2005/8/layout/vList5"/>
    <dgm:cxn modelId="{0F01129B-16DB-432D-9F0D-F91DA4040621}" type="presParOf" srcId="{ABEEE6DF-05BD-4574-B6B6-BC22FE2A33A8}" destId="{E0B69AA6-7F51-4559-BEBF-8064EF2455B9}" srcOrd="0" destOrd="0" presId="urn:microsoft.com/office/officeart/2005/8/layout/vList5"/>
    <dgm:cxn modelId="{03126990-5B43-4D16-A6F6-341DB2F65BED}" type="presParOf" srcId="{ABEEE6DF-05BD-4574-B6B6-BC22FE2A33A8}" destId="{9063157D-3668-4773-B59F-F6E23C1DFB8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0DD885-8A91-492E-B1EE-95312573B87D}" type="doc">
      <dgm:prSet loTypeId="urn:microsoft.com/office/officeart/2005/8/layout/equation2" loCatId="process" qsTypeId="urn:microsoft.com/office/officeart/2005/8/quickstyle/simple1" qsCatId="simple" csTypeId="urn:microsoft.com/office/officeart/2005/8/colors/accent1_2" csCatId="accent1" phldr="1"/>
      <dgm:spPr/>
    </dgm:pt>
    <dgm:pt modelId="{6FD913D5-5115-4DCB-833E-8112372ADFC2}">
      <dgm:prSet phldrT="[Text]"/>
      <dgm:spPr>
        <a:solidFill>
          <a:srgbClr val="FF0000"/>
        </a:solidFill>
      </dgm:spPr>
      <dgm:t>
        <a:bodyPr/>
        <a:lstStyle/>
        <a:p>
          <a:r>
            <a:rPr lang="en-US" dirty="0"/>
            <a:t>Classic Workflow</a:t>
          </a:r>
        </a:p>
      </dgm:t>
    </dgm:pt>
    <dgm:pt modelId="{E9FF7FB3-7FB8-4C6B-B165-C0B30AFB8C19}" type="parTrans" cxnId="{E40D3974-2D5C-40E4-9F36-C9397DF05CE9}">
      <dgm:prSet/>
      <dgm:spPr/>
      <dgm:t>
        <a:bodyPr/>
        <a:lstStyle/>
        <a:p>
          <a:endParaRPr lang="en-US"/>
        </a:p>
      </dgm:t>
    </dgm:pt>
    <dgm:pt modelId="{23AF022E-3678-4718-ABC2-866B457E9B6B}" type="sibTrans" cxnId="{E40D3974-2D5C-40E4-9F36-C9397DF05CE9}">
      <dgm:prSet/>
      <dgm:spPr/>
      <dgm:t>
        <a:bodyPr/>
        <a:lstStyle/>
        <a:p>
          <a:endParaRPr lang="en-US" dirty="0"/>
        </a:p>
      </dgm:t>
    </dgm:pt>
    <dgm:pt modelId="{4D1A5295-D93C-4191-8435-D5091C0A01E2}">
      <dgm:prSet phldrT="[Text]"/>
      <dgm:spPr>
        <a:solidFill>
          <a:srgbClr val="00B050"/>
        </a:solidFill>
      </dgm:spPr>
      <dgm:t>
        <a:bodyPr/>
        <a:lstStyle/>
        <a:p>
          <a:r>
            <a:rPr lang="en-US" dirty="0"/>
            <a:t>Power Automate</a:t>
          </a:r>
        </a:p>
      </dgm:t>
    </dgm:pt>
    <dgm:pt modelId="{B7AFFBE6-3634-4E5D-89FB-150726F5A20A}" type="parTrans" cxnId="{8A139480-1DEE-4704-8C42-88487564394B}">
      <dgm:prSet/>
      <dgm:spPr/>
      <dgm:t>
        <a:bodyPr/>
        <a:lstStyle/>
        <a:p>
          <a:endParaRPr lang="en-US"/>
        </a:p>
      </dgm:t>
    </dgm:pt>
    <dgm:pt modelId="{D10A98C9-6F5D-4934-871A-6DAC026DA7F0}" type="sibTrans" cxnId="{8A139480-1DEE-4704-8C42-88487564394B}">
      <dgm:prSet/>
      <dgm:spPr/>
      <dgm:t>
        <a:bodyPr/>
        <a:lstStyle/>
        <a:p>
          <a:endParaRPr lang="en-US"/>
        </a:p>
      </dgm:t>
    </dgm:pt>
    <dgm:pt modelId="{1C19B002-15E3-4A20-99CF-B93F5D95CD9D}" type="pres">
      <dgm:prSet presAssocID="{A50DD885-8A91-492E-B1EE-95312573B87D}" presName="Name0" presStyleCnt="0">
        <dgm:presLayoutVars>
          <dgm:dir/>
          <dgm:resizeHandles val="exact"/>
        </dgm:presLayoutVars>
      </dgm:prSet>
      <dgm:spPr/>
    </dgm:pt>
    <dgm:pt modelId="{42F70E0B-D8DE-4765-9551-12673C0960C3}" type="pres">
      <dgm:prSet presAssocID="{A50DD885-8A91-492E-B1EE-95312573B87D}" presName="vNodes" presStyleCnt="0"/>
      <dgm:spPr/>
    </dgm:pt>
    <dgm:pt modelId="{3968FB3B-1A57-4A71-BC51-C9F73A1C406D}" type="pres">
      <dgm:prSet presAssocID="{6FD913D5-5115-4DCB-833E-8112372ADFC2}" presName="node" presStyleLbl="node1" presStyleIdx="0" presStyleCnt="2">
        <dgm:presLayoutVars>
          <dgm:bulletEnabled val="1"/>
        </dgm:presLayoutVars>
      </dgm:prSet>
      <dgm:spPr>
        <a:prstGeom prst="octagon">
          <a:avLst/>
        </a:prstGeom>
      </dgm:spPr>
    </dgm:pt>
    <dgm:pt modelId="{2C5A39CF-914D-455C-9314-3C2BC9D67DDE}" type="pres">
      <dgm:prSet presAssocID="{A50DD885-8A91-492E-B1EE-95312573B87D}" presName="sibTransLast" presStyleLbl="sibTrans2D1" presStyleIdx="0" presStyleCnt="1"/>
      <dgm:spPr/>
    </dgm:pt>
    <dgm:pt modelId="{5884B1AE-A198-4242-83BA-A6D1677090EA}" type="pres">
      <dgm:prSet presAssocID="{A50DD885-8A91-492E-B1EE-95312573B87D}" presName="connectorText" presStyleLbl="sibTrans2D1" presStyleIdx="0" presStyleCnt="1"/>
      <dgm:spPr/>
    </dgm:pt>
    <dgm:pt modelId="{BF3C3608-0845-4065-92A0-4FB0A2C8136C}" type="pres">
      <dgm:prSet presAssocID="{A50DD885-8A91-492E-B1EE-95312573B87D}" presName="lastNode" presStyleLbl="node1" presStyleIdx="1" presStyleCnt="2">
        <dgm:presLayoutVars>
          <dgm:bulletEnabled val="1"/>
        </dgm:presLayoutVars>
      </dgm:prSet>
      <dgm:spPr/>
    </dgm:pt>
  </dgm:ptLst>
  <dgm:cxnLst>
    <dgm:cxn modelId="{5F7E732E-1BE8-4812-9601-CAC618123C2A}" type="presOf" srcId="{A50DD885-8A91-492E-B1EE-95312573B87D}" destId="{1C19B002-15E3-4A20-99CF-B93F5D95CD9D}" srcOrd="0" destOrd="0" presId="urn:microsoft.com/office/officeart/2005/8/layout/equation2"/>
    <dgm:cxn modelId="{E40D3974-2D5C-40E4-9F36-C9397DF05CE9}" srcId="{A50DD885-8A91-492E-B1EE-95312573B87D}" destId="{6FD913D5-5115-4DCB-833E-8112372ADFC2}" srcOrd="0" destOrd="0" parTransId="{E9FF7FB3-7FB8-4C6B-B165-C0B30AFB8C19}" sibTransId="{23AF022E-3678-4718-ABC2-866B457E9B6B}"/>
    <dgm:cxn modelId="{8A139480-1DEE-4704-8C42-88487564394B}" srcId="{A50DD885-8A91-492E-B1EE-95312573B87D}" destId="{4D1A5295-D93C-4191-8435-D5091C0A01E2}" srcOrd="1" destOrd="0" parTransId="{B7AFFBE6-3634-4E5D-89FB-150726F5A20A}" sibTransId="{D10A98C9-6F5D-4934-871A-6DAC026DA7F0}"/>
    <dgm:cxn modelId="{5E2D60CB-92C3-48BE-A137-960FECC97770}" type="presOf" srcId="{23AF022E-3678-4718-ABC2-866B457E9B6B}" destId="{5884B1AE-A198-4242-83BA-A6D1677090EA}" srcOrd="1" destOrd="0" presId="urn:microsoft.com/office/officeart/2005/8/layout/equation2"/>
    <dgm:cxn modelId="{A8E2ECCE-B8EC-4EF5-A8F2-8D16F695CCA1}" type="presOf" srcId="{6FD913D5-5115-4DCB-833E-8112372ADFC2}" destId="{3968FB3B-1A57-4A71-BC51-C9F73A1C406D}" srcOrd="0" destOrd="0" presId="urn:microsoft.com/office/officeart/2005/8/layout/equation2"/>
    <dgm:cxn modelId="{9115C7DC-E74C-47DB-BB6C-FA6B5F334A12}" type="presOf" srcId="{4D1A5295-D93C-4191-8435-D5091C0A01E2}" destId="{BF3C3608-0845-4065-92A0-4FB0A2C8136C}" srcOrd="0" destOrd="0" presId="urn:microsoft.com/office/officeart/2005/8/layout/equation2"/>
    <dgm:cxn modelId="{083B83F6-B3F8-404B-AD70-3347F230BD43}" type="presOf" srcId="{23AF022E-3678-4718-ABC2-866B457E9B6B}" destId="{2C5A39CF-914D-455C-9314-3C2BC9D67DDE}" srcOrd="0" destOrd="0" presId="urn:microsoft.com/office/officeart/2005/8/layout/equation2"/>
    <dgm:cxn modelId="{2187D23E-7DCB-4BD4-8FF0-1F202ED50FF4}" type="presParOf" srcId="{1C19B002-15E3-4A20-99CF-B93F5D95CD9D}" destId="{42F70E0B-D8DE-4765-9551-12673C0960C3}" srcOrd="0" destOrd="0" presId="urn:microsoft.com/office/officeart/2005/8/layout/equation2"/>
    <dgm:cxn modelId="{D0266CE2-C5D0-4ED8-8388-A22FE75A4516}" type="presParOf" srcId="{42F70E0B-D8DE-4765-9551-12673C0960C3}" destId="{3968FB3B-1A57-4A71-BC51-C9F73A1C406D}" srcOrd="0" destOrd="0" presId="urn:microsoft.com/office/officeart/2005/8/layout/equation2"/>
    <dgm:cxn modelId="{158390C1-7A37-4DED-A804-3680BD192F73}" type="presParOf" srcId="{1C19B002-15E3-4A20-99CF-B93F5D95CD9D}" destId="{2C5A39CF-914D-455C-9314-3C2BC9D67DDE}" srcOrd="1" destOrd="0" presId="urn:microsoft.com/office/officeart/2005/8/layout/equation2"/>
    <dgm:cxn modelId="{0A6E1E2A-2B84-46A8-A0C5-4271F96A34C3}" type="presParOf" srcId="{2C5A39CF-914D-455C-9314-3C2BC9D67DDE}" destId="{5884B1AE-A198-4242-83BA-A6D1677090EA}" srcOrd="0" destOrd="0" presId="urn:microsoft.com/office/officeart/2005/8/layout/equation2"/>
    <dgm:cxn modelId="{9951EC06-97A6-44F5-BD69-C8FAFD53278A}" type="presParOf" srcId="{1C19B002-15E3-4A20-99CF-B93F5D95CD9D}" destId="{BF3C3608-0845-4065-92A0-4FB0A2C8136C}"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r>
            <a:rPr lang="en-US" sz="2400" dirty="0"/>
            <a:t>Power Automate</a:t>
          </a:r>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6A929D70-5E90-4C10-A0A7-AF57821EC437}">
      <dgm:prSet phldrT="[Text]" custT="1"/>
      <dgm:spPr/>
      <dgm:t>
        <a:bodyPr/>
        <a:lstStyle/>
        <a:p>
          <a:pPr>
            <a:buFont typeface="Arial" panose="020B0604020202020204" pitchFamily="34" charset="0"/>
            <a:buChar char="•"/>
          </a:pPr>
          <a:r>
            <a:rPr lang="en-US" sz="2000" dirty="0"/>
            <a:t>Tightly integrated with SharePoint Online but it is not limited to just SharePoint as it can connect to hundreds of popular apps and services</a:t>
          </a:r>
        </a:p>
      </dgm:t>
    </dgm:pt>
    <dgm:pt modelId="{79E2BE48-3263-46C7-9D24-44DE738D164C}" type="parTrans" cxnId="{C357C6CD-02BE-4C7D-A2C8-D075A1514BFB}">
      <dgm:prSet/>
      <dgm:spPr/>
      <dgm:t>
        <a:bodyPr/>
        <a:lstStyle/>
        <a:p>
          <a:endParaRPr lang="en-US"/>
        </a:p>
      </dgm:t>
    </dgm:pt>
    <dgm:pt modelId="{A25B3DD1-6946-411B-9A8F-968EF61CF6DC}" type="sibTrans" cxnId="{C357C6CD-02BE-4C7D-A2C8-D075A1514BFB}">
      <dgm:prSet/>
      <dgm:spPr/>
      <dgm:t>
        <a:bodyPr/>
        <a:lstStyle/>
        <a:p>
          <a:endParaRPr lang="en-US"/>
        </a:p>
      </dgm:t>
    </dgm:pt>
    <dgm:pt modelId="{EE7F3069-B19D-4FAF-A4B5-64112568F692}">
      <dgm:prSet phldrT="[Text]" custT="1"/>
      <dgm:spPr/>
      <dgm:t>
        <a:bodyPr/>
        <a:lstStyle/>
        <a:p>
          <a:pPr>
            <a:buFont typeface="Arial" panose="020B0604020202020204" pitchFamily="34" charset="0"/>
            <a:buChar char="•"/>
          </a:pPr>
          <a:r>
            <a:rPr lang="en-US" sz="2000" dirty="0"/>
            <a:t>Power Automate is one of the pillars of Power Platform and is the recommended workflow tool for SharePoint</a:t>
          </a:r>
        </a:p>
      </dgm:t>
    </dgm:pt>
    <dgm:pt modelId="{51C96BBB-4E12-4151-AA57-F4EF2EBEB390}" type="parTrans" cxnId="{260F37AE-C870-43D3-8E50-A859DC70BBF6}">
      <dgm:prSet/>
      <dgm:spPr/>
      <dgm:t>
        <a:bodyPr/>
        <a:lstStyle/>
        <a:p>
          <a:endParaRPr lang="en-US"/>
        </a:p>
      </dgm:t>
    </dgm:pt>
    <dgm:pt modelId="{2E61A1CA-322D-4AF7-9101-8D31AC63D9AE}" type="sibTrans" cxnId="{260F37AE-C870-43D3-8E50-A859DC70BBF6}">
      <dgm:prSet/>
      <dgm:spPr/>
      <dgm:t>
        <a:bodyPr/>
        <a:lstStyle/>
        <a:p>
          <a:endParaRPr lang="en-US"/>
        </a:p>
      </dgm:t>
    </dgm:pt>
    <dgm:pt modelId="{2071249C-4E85-4A34-AD72-988C5CC96E2A}">
      <dgm:prSet phldrT="[Text]" custT="1"/>
      <dgm:spPr/>
      <dgm:t>
        <a:bodyPr/>
        <a:lstStyle/>
        <a:p>
          <a:pPr>
            <a:buFont typeface="Arial" panose="020B0604020202020204" pitchFamily="34" charset="0"/>
            <a:buChar char="•"/>
          </a:pPr>
          <a:endParaRPr lang="en-US" sz="2000" dirty="0"/>
        </a:p>
      </dgm:t>
    </dgm:pt>
    <dgm:pt modelId="{B3216980-69B4-4FA1-AEF3-597B4EBF8666}" type="parTrans" cxnId="{C511D51A-AD1C-4681-BCF9-68352081D3E9}">
      <dgm:prSet/>
      <dgm:spPr/>
      <dgm:t>
        <a:bodyPr/>
        <a:lstStyle/>
        <a:p>
          <a:endParaRPr lang="en-US"/>
        </a:p>
      </dgm:t>
    </dgm:pt>
    <dgm:pt modelId="{DF2DE727-DC13-442D-ADB2-CFFBFC052286}" type="sibTrans" cxnId="{C511D51A-AD1C-4681-BCF9-68352081D3E9}">
      <dgm:prSet/>
      <dgm:spPr/>
      <dgm:t>
        <a:bodyPr/>
        <a:lstStyle/>
        <a:p>
          <a:endParaRPr lang="en-US"/>
        </a:p>
      </dgm:t>
    </dgm:pt>
    <dgm:pt modelId="{98C423BE-9362-4DF8-B43A-49644CB44FE7}">
      <dgm:prSet phldrT="[Text]" custT="1"/>
      <dgm:spPr/>
      <dgm:t>
        <a:bodyPr/>
        <a:lstStyle/>
        <a:p>
          <a:pPr>
            <a:buFont typeface="Arial" panose="020B0604020202020204" pitchFamily="34" charset="0"/>
            <a:buNone/>
          </a:pPr>
          <a:endParaRPr lang="en-US" sz="2000" dirty="0"/>
        </a:p>
      </dgm:t>
    </dgm:pt>
    <dgm:pt modelId="{F83F608F-2A43-49DE-852B-697725834144}" type="parTrans" cxnId="{EFECFB34-8B82-43F0-A4FD-DE51A17459DC}">
      <dgm:prSet/>
      <dgm:spPr/>
      <dgm:t>
        <a:bodyPr/>
        <a:lstStyle/>
        <a:p>
          <a:endParaRPr lang="en-US"/>
        </a:p>
      </dgm:t>
    </dgm:pt>
    <dgm:pt modelId="{2AEF69F3-4514-45E1-9187-E5F19E28397C}" type="sibTrans" cxnId="{EFECFB34-8B82-43F0-A4FD-DE51A17459DC}">
      <dgm:prSet/>
      <dgm:spPr/>
      <dgm:t>
        <a:bodyPr/>
        <a:lstStyle/>
        <a:p>
          <a:endParaRPr lang="en-US"/>
        </a:p>
      </dgm:t>
    </dgm:pt>
    <dgm:pt modelId="{CF5EC56A-507D-4AD1-A85D-62712A46400B}">
      <dgm:prSet phldrT="[Text]" custT="1"/>
      <dgm:spPr/>
      <dgm:t>
        <a:bodyPr/>
        <a:lstStyle/>
        <a:p>
          <a:pPr>
            <a:buFont typeface="Arial" panose="020B0604020202020204" pitchFamily="34" charset="0"/>
            <a:buChar char="•"/>
          </a:pPr>
          <a:r>
            <a:rPr lang="en-US" sz="2000" dirty="0"/>
            <a:t>Powerful workflow automation with a no-code/low-code approach </a:t>
          </a:r>
        </a:p>
      </dgm:t>
    </dgm:pt>
    <dgm:pt modelId="{75981D1D-EF0E-4C90-AD34-05279DEE20D0}" type="parTrans" cxnId="{1FAE3ED6-7C89-4EE7-B39F-9822B45D07B8}">
      <dgm:prSet/>
      <dgm:spPr/>
      <dgm:t>
        <a:bodyPr/>
        <a:lstStyle/>
        <a:p>
          <a:endParaRPr lang="en-US"/>
        </a:p>
      </dgm:t>
    </dgm:pt>
    <dgm:pt modelId="{E6F79533-9FE5-4817-87A5-604740C9C2D8}" type="sibTrans" cxnId="{1FAE3ED6-7C89-4EE7-B39F-9822B45D07B8}">
      <dgm:prSet/>
      <dgm:spPr/>
      <dgm:t>
        <a:bodyPr/>
        <a:lstStyle/>
        <a:p>
          <a:endParaRPr lang="en-US"/>
        </a:p>
      </dgm:t>
    </dgm:pt>
    <dgm:pt modelId="{A3F8077D-7599-426B-895A-94CC4DED864E}">
      <dgm:prSet phldrT="[Text]" custT="1"/>
      <dgm:spPr/>
      <dgm:t>
        <a:bodyPr/>
        <a:lstStyle/>
        <a:p>
          <a:pPr>
            <a:buFont typeface="Arial" panose="020B0604020202020204" pitchFamily="34" charset="0"/>
            <a:buChar char="•"/>
          </a:pPr>
          <a:endParaRPr lang="en-US" sz="2000" dirty="0"/>
        </a:p>
      </dgm:t>
    </dgm:pt>
    <dgm:pt modelId="{C6354749-D135-44F8-AFC7-C584A5FECA63}" type="parTrans" cxnId="{C81B89BC-8A0B-45DE-8E15-6B015D660E6A}">
      <dgm:prSet/>
      <dgm:spPr/>
      <dgm:t>
        <a:bodyPr/>
        <a:lstStyle/>
        <a:p>
          <a:endParaRPr lang="en-US"/>
        </a:p>
      </dgm:t>
    </dgm:pt>
    <dgm:pt modelId="{0142E650-3338-470A-8493-86817614A879}" type="sibTrans" cxnId="{C81B89BC-8A0B-45DE-8E15-6B015D660E6A}">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1" custScaleX="199271" custScaleY="88222" custLinFactNeighborX="-23" custLinFactNeighborY="-642">
        <dgm:presLayoutVars>
          <dgm:chMax val="1"/>
          <dgm:bulletEnabled val="1"/>
        </dgm:presLayoutVars>
      </dgm:prSet>
      <dgm:spPr/>
    </dgm:pt>
    <dgm:pt modelId="{6D4ADB1B-DB5B-4FFE-9E72-7868102C2186}" type="pres">
      <dgm:prSet presAssocID="{B5664258-86E4-48FF-9B0B-6D88088651DD}" presName="descendantText" presStyleLbl="alignAccFollowNode1" presStyleIdx="0" presStyleCnt="1" custScaleX="262403" custScaleY="97212" custLinFactNeighborX="41" custLinFactNeighborY="-1675">
        <dgm:presLayoutVars>
          <dgm:bulletEnabled val="1"/>
        </dgm:presLayoutVars>
      </dgm:prSet>
      <dgm:spPr/>
    </dgm:pt>
  </dgm:ptLst>
  <dgm:cxnLst>
    <dgm:cxn modelId="{C511D51A-AD1C-4681-BCF9-68352081D3E9}" srcId="{B5664258-86E4-48FF-9B0B-6D88088651DD}" destId="{2071249C-4E85-4A34-AD72-988C5CC96E2A}" srcOrd="3" destOrd="0" parTransId="{B3216980-69B4-4FA1-AEF3-597B4EBF8666}" sibTransId="{DF2DE727-DC13-442D-ADB2-CFFBFC052286}"/>
    <dgm:cxn modelId="{239E611C-C9E6-4B4D-842E-3B86BA906B10}" type="presOf" srcId="{CF5EC56A-507D-4AD1-A85D-62712A46400B}" destId="{6D4ADB1B-DB5B-4FFE-9E72-7868102C2186}" srcOrd="0" destOrd="2" presId="urn:microsoft.com/office/officeart/2005/8/layout/vList5"/>
    <dgm:cxn modelId="{EFECFB34-8B82-43F0-A4FD-DE51A17459DC}" srcId="{B5664258-86E4-48FF-9B0B-6D88088651DD}" destId="{98C423BE-9362-4DF8-B43A-49644CB44FE7}" srcOrd="5" destOrd="0" parTransId="{F83F608F-2A43-49DE-852B-697725834144}" sibTransId="{2AEF69F3-4514-45E1-9187-E5F19E28397C}"/>
    <dgm:cxn modelId="{4FD5DD69-C374-4064-B165-0B1679842C21}" type="presOf" srcId="{2071249C-4E85-4A34-AD72-988C5CC96E2A}" destId="{6D4ADB1B-DB5B-4FFE-9E72-7868102C2186}" srcOrd="0" destOrd="3" presId="urn:microsoft.com/office/officeart/2005/8/layout/vList5"/>
    <dgm:cxn modelId="{D7115279-20B4-48B0-9C14-EBE51730FA43}" type="presOf" srcId="{A3F8077D-7599-426B-895A-94CC4DED864E}" destId="{6D4ADB1B-DB5B-4FFE-9E72-7868102C2186}" srcOrd="0" destOrd="1" presId="urn:microsoft.com/office/officeart/2005/8/layout/vList5"/>
    <dgm:cxn modelId="{25C0C77D-DC8B-4F65-B2C8-8A5852A1599A}" type="presOf" srcId="{2CD11A65-5648-4C79-AC71-553B61658A78}" destId="{F61A1A7F-BB20-42BA-9973-D796A031F7CB}" srcOrd="0" destOrd="0" presId="urn:microsoft.com/office/officeart/2005/8/layout/vList5"/>
    <dgm:cxn modelId="{7CCA487F-72E8-4998-9BFC-33EEEDB4AA69}" type="presOf" srcId="{98C423BE-9362-4DF8-B43A-49644CB44FE7}" destId="{6D4ADB1B-DB5B-4FFE-9E72-7868102C2186}" srcOrd="0" destOrd="5" presId="urn:microsoft.com/office/officeart/2005/8/layout/vList5"/>
    <dgm:cxn modelId="{D16CF2A7-1381-492E-A861-0A630C8006A0}" type="presOf" srcId="{B5664258-86E4-48FF-9B0B-6D88088651DD}" destId="{756642F3-43F0-41F9-AB0B-D312E5F17207}" srcOrd="0" destOrd="0" presId="urn:microsoft.com/office/officeart/2005/8/layout/vList5"/>
    <dgm:cxn modelId="{260F37AE-C870-43D3-8E50-A859DC70BBF6}" srcId="{B5664258-86E4-48FF-9B0B-6D88088651DD}" destId="{EE7F3069-B19D-4FAF-A4B5-64112568F692}" srcOrd="0" destOrd="0" parTransId="{51C96BBB-4E12-4151-AA57-F4EF2EBEB390}" sibTransId="{2E61A1CA-322D-4AF7-9101-8D31AC63D9AE}"/>
    <dgm:cxn modelId="{C81B89BC-8A0B-45DE-8E15-6B015D660E6A}" srcId="{B5664258-86E4-48FF-9B0B-6D88088651DD}" destId="{A3F8077D-7599-426B-895A-94CC4DED864E}" srcOrd="1" destOrd="0" parTransId="{C6354749-D135-44F8-AFC7-C584A5FECA63}" sibTransId="{0142E650-3338-470A-8493-86817614A879}"/>
    <dgm:cxn modelId="{2BBD71BE-C1F1-4B04-8B4E-7D13F4BCA934}" srcId="{2CD11A65-5648-4C79-AC71-553B61658A78}" destId="{B5664258-86E4-48FF-9B0B-6D88088651DD}" srcOrd="0" destOrd="0" parTransId="{ED502C53-14FF-4480-B0EB-013BCB16F962}" sibTransId="{FEF83070-AEB1-4DBF-AEEE-E353A34E6D58}"/>
    <dgm:cxn modelId="{C357C6CD-02BE-4C7D-A2C8-D075A1514BFB}" srcId="{B5664258-86E4-48FF-9B0B-6D88088651DD}" destId="{6A929D70-5E90-4C10-A0A7-AF57821EC437}" srcOrd="4" destOrd="0" parTransId="{79E2BE48-3263-46C7-9D24-44DE738D164C}" sibTransId="{A25B3DD1-6946-411B-9A8F-968EF61CF6DC}"/>
    <dgm:cxn modelId="{1FAE3ED6-7C89-4EE7-B39F-9822B45D07B8}" srcId="{B5664258-86E4-48FF-9B0B-6D88088651DD}" destId="{CF5EC56A-507D-4AD1-A85D-62712A46400B}" srcOrd="2" destOrd="0" parTransId="{75981D1D-EF0E-4C90-AD34-05279DEE20D0}" sibTransId="{E6F79533-9FE5-4817-87A5-604740C9C2D8}"/>
    <dgm:cxn modelId="{9E2EA7D7-FFB4-4A54-B057-7B47CEB36AAC}" type="presOf" srcId="{6A929D70-5E90-4C10-A0A7-AF57821EC437}" destId="{6D4ADB1B-DB5B-4FFE-9E72-7868102C2186}" srcOrd="0" destOrd="4" presId="urn:microsoft.com/office/officeart/2005/8/layout/vList5"/>
    <dgm:cxn modelId="{C04885F7-D766-459B-A471-E574454D4AC8}" type="presOf" srcId="{EE7F3069-B19D-4FAF-A4B5-64112568F692}" destId="{6D4ADB1B-DB5B-4FFE-9E72-7868102C2186}" srcOrd="0" destOrd="0" presId="urn:microsoft.com/office/officeart/2005/8/layout/vList5"/>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D0375D95-1027-4CC6-9D85-6E61B2DA843E}" type="presParOf" srcId="{B34DC5B2-D857-4503-A7AB-9C520252E791}" destId="{6D4ADB1B-DB5B-4FFE-9E72-7868102C218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AFC35B-80CA-4A80-B402-7466C1258A9D}"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D1AC9897-C7C7-4FCB-8397-053B004FC874}">
      <dgm:prSet phldrT="[Text]" custT="1"/>
      <dgm:spPr>
        <a:solidFill>
          <a:schemeClr val="accent1">
            <a:hueOff val="0"/>
            <a:satOff val="0"/>
            <a:lumOff val="0"/>
          </a:schemeClr>
        </a:solidFill>
      </dgm:spPr>
      <dgm:t>
        <a:bodyPr/>
        <a:lstStyle/>
        <a:p>
          <a:r>
            <a:rPr lang="en-US" sz="1600" dirty="0"/>
            <a:t>SharePoint Workflows</a:t>
          </a:r>
        </a:p>
      </dgm:t>
    </dgm:pt>
    <dgm:pt modelId="{E6722664-9CE3-4A7E-9C97-EBF46B811DDD}" type="parTrans" cxnId="{638815AF-433E-41EB-9082-5696D5870317}">
      <dgm:prSet/>
      <dgm:spPr/>
      <dgm:t>
        <a:bodyPr/>
        <a:lstStyle/>
        <a:p>
          <a:endParaRPr lang="en-US" sz="1600"/>
        </a:p>
      </dgm:t>
    </dgm:pt>
    <dgm:pt modelId="{E3205D96-4F69-4D16-AA08-38F2880514A0}" type="sibTrans" cxnId="{638815AF-433E-41EB-9082-5696D5870317}">
      <dgm:prSet/>
      <dgm:spPr/>
      <dgm:t>
        <a:bodyPr/>
        <a:lstStyle/>
        <a:p>
          <a:endParaRPr lang="en-US" sz="1600"/>
        </a:p>
      </dgm:t>
    </dgm:pt>
    <dgm:pt modelId="{24085B7E-1CBC-4C91-AF72-D6A8BC7505FE}">
      <dgm:prSet phldrT="[Text]" custT="1"/>
      <dgm:spPr>
        <a:solidFill>
          <a:schemeClr val="accent1">
            <a:hueOff val="0"/>
            <a:satOff val="0"/>
            <a:lumOff val="0"/>
          </a:schemeClr>
        </a:solidFill>
      </dgm:spPr>
      <dgm:t>
        <a:bodyPr/>
        <a:lstStyle/>
        <a:p>
          <a:r>
            <a:rPr lang="en-US" sz="1600" dirty="0"/>
            <a:t>SharePoint Site</a:t>
          </a:r>
        </a:p>
      </dgm:t>
    </dgm:pt>
    <dgm:pt modelId="{F091B1CB-1A2A-4256-BC15-7628E693D7A3}" type="parTrans" cxnId="{798BAC7C-3832-436B-A11C-6289E22576C2}">
      <dgm:prSet/>
      <dgm:spPr/>
      <dgm:t>
        <a:bodyPr/>
        <a:lstStyle/>
        <a:p>
          <a:endParaRPr lang="en-US" sz="1600"/>
        </a:p>
      </dgm:t>
    </dgm:pt>
    <dgm:pt modelId="{8515D10E-E8E5-4985-B228-3C82F18149F4}" type="sibTrans" cxnId="{798BAC7C-3832-436B-A11C-6289E22576C2}">
      <dgm:prSet/>
      <dgm:spPr/>
      <dgm:t>
        <a:bodyPr/>
        <a:lstStyle/>
        <a:p>
          <a:endParaRPr lang="en-US" sz="1600"/>
        </a:p>
      </dgm:t>
    </dgm:pt>
    <dgm:pt modelId="{4B22D76B-51B6-4A3F-BBD5-07363B34BE35}">
      <dgm:prSet phldrT="[Text]" custT="1"/>
      <dgm:spPr>
        <a:solidFill>
          <a:schemeClr val="accent1">
            <a:hueOff val="0"/>
            <a:satOff val="0"/>
            <a:lumOff val="0"/>
          </a:schemeClr>
        </a:solidFill>
      </dgm:spPr>
      <dgm:t>
        <a:bodyPr/>
        <a:lstStyle/>
        <a:p>
          <a:r>
            <a:rPr lang="en-US" sz="1600" dirty="0"/>
            <a:t>Triggers</a:t>
          </a:r>
        </a:p>
      </dgm:t>
    </dgm:pt>
    <dgm:pt modelId="{82B2299B-59F9-4C7A-9B17-70EA14A28192}" type="parTrans" cxnId="{BA48CEC2-FB9E-4A1B-BE90-028E9C5CED15}">
      <dgm:prSet/>
      <dgm:spPr/>
      <dgm:t>
        <a:bodyPr/>
        <a:lstStyle/>
        <a:p>
          <a:endParaRPr lang="en-US" sz="1600"/>
        </a:p>
      </dgm:t>
    </dgm:pt>
    <dgm:pt modelId="{0F1C30A4-0B67-41A3-9499-02ECFDA7EFC3}" type="sibTrans" cxnId="{BA48CEC2-FB9E-4A1B-BE90-028E9C5CED15}">
      <dgm:prSet/>
      <dgm:spPr/>
      <dgm:t>
        <a:bodyPr/>
        <a:lstStyle/>
        <a:p>
          <a:endParaRPr lang="en-US" sz="1600"/>
        </a:p>
      </dgm:t>
    </dgm:pt>
    <dgm:pt modelId="{7B95C3BF-C24B-4DE2-A3A1-C27F6D3AC80A}">
      <dgm:prSet phldrT="[Text]" custT="1"/>
      <dgm:spPr>
        <a:solidFill>
          <a:schemeClr val="accent1">
            <a:lumMod val="60000"/>
            <a:lumOff val="40000"/>
          </a:schemeClr>
        </a:solidFill>
      </dgm:spPr>
      <dgm:t>
        <a:bodyPr/>
        <a:lstStyle/>
        <a:p>
          <a:r>
            <a:rPr lang="en-US" sz="1600" dirty="0"/>
            <a:t>Conditions</a:t>
          </a:r>
        </a:p>
        <a:p>
          <a:r>
            <a:rPr lang="en-US" sz="1600" dirty="0"/>
            <a:t>/Loops</a:t>
          </a:r>
        </a:p>
      </dgm:t>
    </dgm:pt>
    <dgm:pt modelId="{37C224B7-FECE-4843-810A-A521C30131A5}" type="parTrans" cxnId="{FAE7AF46-99E6-468F-8FB8-61F6366F11FB}">
      <dgm:prSet/>
      <dgm:spPr/>
      <dgm:t>
        <a:bodyPr/>
        <a:lstStyle/>
        <a:p>
          <a:endParaRPr lang="en-US" sz="1600"/>
        </a:p>
      </dgm:t>
    </dgm:pt>
    <dgm:pt modelId="{3A3687E0-16DE-4142-B129-A7A4565C8112}" type="sibTrans" cxnId="{FAE7AF46-99E6-468F-8FB8-61F6366F11FB}">
      <dgm:prSet/>
      <dgm:spPr/>
      <dgm:t>
        <a:bodyPr/>
        <a:lstStyle/>
        <a:p>
          <a:endParaRPr lang="en-US" sz="1600"/>
        </a:p>
      </dgm:t>
    </dgm:pt>
    <dgm:pt modelId="{3DBD5D7B-0326-4FEC-8EBD-E013B47C9F1B}">
      <dgm:prSet phldrT="[Text]" custT="1"/>
      <dgm:spPr>
        <a:solidFill>
          <a:schemeClr val="accent1">
            <a:hueOff val="0"/>
            <a:satOff val="0"/>
            <a:lumOff val="0"/>
          </a:schemeClr>
        </a:solidFill>
      </dgm:spPr>
      <dgm:t>
        <a:bodyPr/>
        <a:lstStyle/>
        <a:p>
          <a:r>
            <a:rPr lang="en-US" sz="1600" dirty="0"/>
            <a:t>Actions</a:t>
          </a:r>
        </a:p>
      </dgm:t>
    </dgm:pt>
    <dgm:pt modelId="{CCBA1385-B0A0-4CB7-91E5-7F4F89B6E03D}" type="parTrans" cxnId="{96E9E87B-0441-4203-B37F-63B07589D7D3}">
      <dgm:prSet/>
      <dgm:spPr/>
      <dgm:t>
        <a:bodyPr/>
        <a:lstStyle/>
        <a:p>
          <a:endParaRPr lang="en-US" sz="1600"/>
        </a:p>
      </dgm:t>
    </dgm:pt>
    <dgm:pt modelId="{F1286D98-2C55-40F1-AA53-C04FDCAB164F}" type="sibTrans" cxnId="{96E9E87B-0441-4203-B37F-63B07589D7D3}">
      <dgm:prSet/>
      <dgm:spPr/>
      <dgm:t>
        <a:bodyPr/>
        <a:lstStyle/>
        <a:p>
          <a:endParaRPr lang="en-US" sz="1600"/>
        </a:p>
      </dgm:t>
    </dgm:pt>
    <dgm:pt modelId="{3ACD09C0-5372-43DD-9A7C-AF642C8C827C}" type="pres">
      <dgm:prSet presAssocID="{50AFC35B-80CA-4A80-B402-7466C1258A9D}" presName="cycle" presStyleCnt="0">
        <dgm:presLayoutVars>
          <dgm:chMax val="1"/>
          <dgm:dir/>
          <dgm:animLvl val="ctr"/>
          <dgm:resizeHandles val="exact"/>
        </dgm:presLayoutVars>
      </dgm:prSet>
      <dgm:spPr/>
    </dgm:pt>
    <dgm:pt modelId="{40B4E045-52F6-46C5-A70C-D244454D9BC1}" type="pres">
      <dgm:prSet presAssocID="{D1AC9897-C7C7-4FCB-8397-053B004FC874}" presName="centerShape" presStyleLbl="node0" presStyleIdx="0" presStyleCnt="1" custLinFactNeighborX="-3445" custLinFactNeighborY="-17934"/>
      <dgm:spPr/>
    </dgm:pt>
    <dgm:pt modelId="{05C61300-8039-41CA-BADC-49128DB00155}" type="pres">
      <dgm:prSet presAssocID="{F091B1CB-1A2A-4256-BC15-7628E693D7A3}" presName="parTrans" presStyleLbl="bgSibTrans2D1" presStyleIdx="0" presStyleCnt="4"/>
      <dgm:spPr/>
    </dgm:pt>
    <dgm:pt modelId="{AB79E945-FD38-4059-B470-8191467B9C5C}" type="pres">
      <dgm:prSet presAssocID="{24085B7E-1CBC-4C91-AF72-D6A8BC7505FE}" presName="node" presStyleLbl="node1" presStyleIdx="0" presStyleCnt="4" custRadScaleRad="44239" custRadScaleInc="-204611">
        <dgm:presLayoutVars>
          <dgm:bulletEnabled val="1"/>
        </dgm:presLayoutVars>
      </dgm:prSet>
      <dgm:spPr/>
    </dgm:pt>
    <dgm:pt modelId="{9FA3F35A-8B49-46BD-B311-2011B16C6400}" type="pres">
      <dgm:prSet presAssocID="{82B2299B-59F9-4C7A-9B17-70EA14A28192}" presName="parTrans" presStyleLbl="bgSibTrans2D1" presStyleIdx="1" presStyleCnt="4"/>
      <dgm:spPr/>
    </dgm:pt>
    <dgm:pt modelId="{ED29AB18-8E6A-4133-9B32-B4367B971736}" type="pres">
      <dgm:prSet presAssocID="{4B22D76B-51B6-4A3F-BBD5-07363B34BE35}" presName="node" presStyleLbl="node1" presStyleIdx="1" presStyleCnt="4" custRadScaleRad="126659" custRadScaleInc="-46601">
        <dgm:presLayoutVars>
          <dgm:bulletEnabled val="1"/>
        </dgm:presLayoutVars>
      </dgm:prSet>
      <dgm:spPr/>
    </dgm:pt>
    <dgm:pt modelId="{A9D7B79E-F7CE-480F-A29B-2CD91DCF8858}" type="pres">
      <dgm:prSet presAssocID="{37C224B7-FECE-4843-810A-A521C30131A5}" presName="parTrans" presStyleLbl="bgSibTrans2D1" presStyleIdx="2" presStyleCnt="4"/>
      <dgm:spPr/>
    </dgm:pt>
    <dgm:pt modelId="{D27E0808-0511-4F45-A005-E97DCC339720}" type="pres">
      <dgm:prSet presAssocID="{7B95C3BF-C24B-4DE2-A3A1-C27F6D3AC80A}" presName="node" presStyleLbl="node1" presStyleIdx="2" presStyleCnt="4" custRadScaleRad="119518" custRadScaleInc="-62528">
        <dgm:presLayoutVars>
          <dgm:bulletEnabled val="1"/>
        </dgm:presLayoutVars>
      </dgm:prSet>
      <dgm:spPr/>
    </dgm:pt>
    <dgm:pt modelId="{660C2F9B-4CD1-48F0-830B-B24113BA874E}" type="pres">
      <dgm:prSet presAssocID="{CCBA1385-B0A0-4CB7-91E5-7F4F89B6E03D}" presName="parTrans" presStyleLbl="bgSibTrans2D1" presStyleIdx="3" presStyleCnt="4"/>
      <dgm:spPr/>
    </dgm:pt>
    <dgm:pt modelId="{1A41BB08-E588-4B72-8C24-59C29735657F}" type="pres">
      <dgm:prSet presAssocID="{3DBD5D7B-0326-4FEC-8EBD-E013B47C9F1B}" presName="node" presStyleLbl="node1" presStyleIdx="3" presStyleCnt="4" custRadScaleRad="115731" custRadScaleInc="-70448">
        <dgm:presLayoutVars>
          <dgm:bulletEnabled val="1"/>
        </dgm:presLayoutVars>
      </dgm:prSet>
      <dgm:spPr/>
    </dgm:pt>
  </dgm:ptLst>
  <dgm:cxnLst>
    <dgm:cxn modelId="{EA08A302-E830-43AD-9912-1759BCE23809}" type="presOf" srcId="{82B2299B-59F9-4C7A-9B17-70EA14A28192}" destId="{9FA3F35A-8B49-46BD-B311-2011B16C6400}" srcOrd="0" destOrd="0" presId="urn:microsoft.com/office/officeart/2005/8/layout/radial4"/>
    <dgm:cxn modelId="{385B951E-E070-496B-9B6C-6082C94E9AA6}" type="presOf" srcId="{F091B1CB-1A2A-4256-BC15-7628E693D7A3}" destId="{05C61300-8039-41CA-BADC-49128DB00155}" srcOrd="0" destOrd="0" presId="urn:microsoft.com/office/officeart/2005/8/layout/radial4"/>
    <dgm:cxn modelId="{FAE7AF46-99E6-468F-8FB8-61F6366F11FB}" srcId="{D1AC9897-C7C7-4FCB-8397-053B004FC874}" destId="{7B95C3BF-C24B-4DE2-A3A1-C27F6D3AC80A}" srcOrd="2" destOrd="0" parTransId="{37C224B7-FECE-4843-810A-A521C30131A5}" sibTransId="{3A3687E0-16DE-4142-B129-A7A4565C8112}"/>
    <dgm:cxn modelId="{96E9E87B-0441-4203-B37F-63B07589D7D3}" srcId="{D1AC9897-C7C7-4FCB-8397-053B004FC874}" destId="{3DBD5D7B-0326-4FEC-8EBD-E013B47C9F1B}" srcOrd="3" destOrd="0" parTransId="{CCBA1385-B0A0-4CB7-91E5-7F4F89B6E03D}" sibTransId="{F1286D98-2C55-40F1-AA53-C04FDCAB164F}"/>
    <dgm:cxn modelId="{798BAC7C-3832-436B-A11C-6289E22576C2}" srcId="{D1AC9897-C7C7-4FCB-8397-053B004FC874}" destId="{24085B7E-1CBC-4C91-AF72-D6A8BC7505FE}" srcOrd="0" destOrd="0" parTransId="{F091B1CB-1A2A-4256-BC15-7628E693D7A3}" sibTransId="{8515D10E-E8E5-4985-B228-3C82F18149F4}"/>
    <dgm:cxn modelId="{08454282-393E-486B-9A0D-88FA3EF89872}" type="presOf" srcId="{3DBD5D7B-0326-4FEC-8EBD-E013B47C9F1B}" destId="{1A41BB08-E588-4B72-8C24-59C29735657F}" srcOrd="0" destOrd="0" presId="urn:microsoft.com/office/officeart/2005/8/layout/radial4"/>
    <dgm:cxn modelId="{557FC489-C216-47B8-A2B9-F2C9C56E8268}" type="presOf" srcId="{37C224B7-FECE-4843-810A-A521C30131A5}" destId="{A9D7B79E-F7CE-480F-A29B-2CD91DCF8858}" srcOrd="0" destOrd="0" presId="urn:microsoft.com/office/officeart/2005/8/layout/radial4"/>
    <dgm:cxn modelId="{5743EF99-D323-4471-871C-32B26285F0AE}" type="presOf" srcId="{50AFC35B-80CA-4A80-B402-7466C1258A9D}" destId="{3ACD09C0-5372-43DD-9A7C-AF642C8C827C}" srcOrd="0" destOrd="0" presId="urn:microsoft.com/office/officeart/2005/8/layout/radial4"/>
    <dgm:cxn modelId="{85F53FA1-4283-4D99-A7B8-59DB824FF708}" type="presOf" srcId="{24085B7E-1CBC-4C91-AF72-D6A8BC7505FE}" destId="{AB79E945-FD38-4059-B470-8191467B9C5C}" srcOrd="0" destOrd="0" presId="urn:microsoft.com/office/officeart/2005/8/layout/radial4"/>
    <dgm:cxn modelId="{0CEF0EA4-B0F2-4880-94EF-F10FF709DCDA}" type="presOf" srcId="{D1AC9897-C7C7-4FCB-8397-053B004FC874}" destId="{40B4E045-52F6-46C5-A70C-D244454D9BC1}" srcOrd="0" destOrd="0" presId="urn:microsoft.com/office/officeart/2005/8/layout/radial4"/>
    <dgm:cxn modelId="{638815AF-433E-41EB-9082-5696D5870317}" srcId="{50AFC35B-80CA-4A80-B402-7466C1258A9D}" destId="{D1AC9897-C7C7-4FCB-8397-053B004FC874}" srcOrd="0" destOrd="0" parTransId="{E6722664-9CE3-4A7E-9C97-EBF46B811DDD}" sibTransId="{E3205D96-4F69-4D16-AA08-38F2880514A0}"/>
    <dgm:cxn modelId="{F19957B3-69ED-41F4-9489-AE965E1D5001}" type="presOf" srcId="{7B95C3BF-C24B-4DE2-A3A1-C27F6D3AC80A}" destId="{D27E0808-0511-4F45-A005-E97DCC339720}" srcOrd="0" destOrd="0" presId="urn:microsoft.com/office/officeart/2005/8/layout/radial4"/>
    <dgm:cxn modelId="{BA48CEC2-FB9E-4A1B-BE90-028E9C5CED15}" srcId="{D1AC9897-C7C7-4FCB-8397-053B004FC874}" destId="{4B22D76B-51B6-4A3F-BBD5-07363B34BE35}" srcOrd="1" destOrd="0" parTransId="{82B2299B-59F9-4C7A-9B17-70EA14A28192}" sibTransId="{0F1C30A4-0B67-41A3-9499-02ECFDA7EFC3}"/>
    <dgm:cxn modelId="{3745BECE-8007-4D4E-90D7-83FA3DA4F0E4}" type="presOf" srcId="{CCBA1385-B0A0-4CB7-91E5-7F4F89B6E03D}" destId="{660C2F9B-4CD1-48F0-830B-B24113BA874E}" srcOrd="0" destOrd="0" presId="urn:microsoft.com/office/officeart/2005/8/layout/radial4"/>
    <dgm:cxn modelId="{252F8CD7-8CCF-4EF1-BFCA-47CA22444871}" type="presOf" srcId="{4B22D76B-51B6-4A3F-BBD5-07363B34BE35}" destId="{ED29AB18-8E6A-4133-9B32-B4367B971736}" srcOrd="0" destOrd="0" presId="urn:microsoft.com/office/officeart/2005/8/layout/radial4"/>
    <dgm:cxn modelId="{2AD3C419-0791-4F78-83E3-D84509C234D8}" type="presParOf" srcId="{3ACD09C0-5372-43DD-9A7C-AF642C8C827C}" destId="{40B4E045-52F6-46C5-A70C-D244454D9BC1}" srcOrd="0" destOrd="0" presId="urn:microsoft.com/office/officeart/2005/8/layout/radial4"/>
    <dgm:cxn modelId="{CB03C6A0-098B-48A7-BBEC-3BCC56B21FF3}" type="presParOf" srcId="{3ACD09C0-5372-43DD-9A7C-AF642C8C827C}" destId="{05C61300-8039-41CA-BADC-49128DB00155}" srcOrd="1" destOrd="0" presId="urn:microsoft.com/office/officeart/2005/8/layout/radial4"/>
    <dgm:cxn modelId="{5AF52BC4-23C1-4517-B5E8-BCDD14E465D9}" type="presParOf" srcId="{3ACD09C0-5372-43DD-9A7C-AF642C8C827C}" destId="{AB79E945-FD38-4059-B470-8191467B9C5C}" srcOrd="2" destOrd="0" presId="urn:microsoft.com/office/officeart/2005/8/layout/radial4"/>
    <dgm:cxn modelId="{AD7EDC6C-5D99-4572-99FD-44F392500F6C}" type="presParOf" srcId="{3ACD09C0-5372-43DD-9A7C-AF642C8C827C}" destId="{9FA3F35A-8B49-46BD-B311-2011B16C6400}" srcOrd="3" destOrd="0" presId="urn:microsoft.com/office/officeart/2005/8/layout/radial4"/>
    <dgm:cxn modelId="{3EE817E9-F88B-410D-B408-9AAD17EFA171}" type="presParOf" srcId="{3ACD09C0-5372-43DD-9A7C-AF642C8C827C}" destId="{ED29AB18-8E6A-4133-9B32-B4367B971736}" srcOrd="4" destOrd="0" presId="urn:microsoft.com/office/officeart/2005/8/layout/radial4"/>
    <dgm:cxn modelId="{7D1746AE-CC07-4348-AE9B-1A8C0A2A889D}" type="presParOf" srcId="{3ACD09C0-5372-43DD-9A7C-AF642C8C827C}" destId="{A9D7B79E-F7CE-480F-A29B-2CD91DCF8858}" srcOrd="5" destOrd="0" presId="urn:microsoft.com/office/officeart/2005/8/layout/radial4"/>
    <dgm:cxn modelId="{F6A144F5-7106-46AE-A4C3-1D1F4FDA0D39}" type="presParOf" srcId="{3ACD09C0-5372-43DD-9A7C-AF642C8C827C}" destId="{D27E0808-0511-4F45-A005-E97DCC339720}" srcOrd="6" destOrd="0" presId="urn:microsoft.com/office/officeart/2005/8/layout/radial4"/>
    <dgm:cxn modelId="{7598C974-7EE6-4619-AF21-22CCC625D35D}" type="presParOf" srcId="{3ACD09C0-5372-43DD-9A7C-AF642C8C827C}" destId="{660C2F9B-4CD1-48F0-830B-B24113BA874E}" srcOrd="7" destOrd="0" presId="urn:microsoft.com/office/officeart/2005/8/layout/radial4"/>
    <dgm:cxn modelId="{2AD45781-D3B8-485B-9CDD-709A1DD91D1C}" type="presParOf" srcId="{3ACD09C0-5372-43DD-9A7C-AF642C8C827C}" destId="{1A41BB08-E588-4B72-8C24-59C29735657F}" srcOrd="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0AFC35B-80CA-4A80-B402-7466C1258A9D}"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D1AC9897-C7C7-4FCB-8397-053B004FC874}">
      <dgm:prSet phldrT="[Text]" custT="1"/>
      <dgm:spPr>
        <a:solidFill>
          <a:schemeClr val="accent1">
            <a:lumMod val="75000"/>
            <a:alpha val="98000"/>
          </a:schemeClr>
        </a:solidFill>
        <a:effectLst>
          <a:outerShdw blurRad="254000" dist="38100" dir="16200000" sx="101000" sy="101000" rotWithShape="0">
            <a:schemeClr val="accent1">
              <a:lumMod val="75000"/>
              <a:alpha val="90000"/>
            </a:schemeClr>
          </a:outerShdw>
        </a:effectLst>
      </dgm:spPr>
      <dgm:t>
        <a:bodyPr/>
        <a:lstStyle/>
        <a:p>
          <a:r>
            <a:rPr lang="en-US" sz="1600" dirty="0"/>
            <a:t>Power Automate</a:t>
          </a:r>
        </a:p>
      </dgm:t>
    </dgm:pt>
    <dgm:pt modelId="{E6722664-9CE3-4A7E-9C97-EBF46B811DDD}" type="parTrans" cxnId="{638815AF-433E-41EB-9082-5696D5870317}">
      <dgm:prSet/>
      <dgm:spPr/>
      <dgm:t>
        <a:bodyPr/>
        <a:lstStyle/>
        <a:p>
          <a:endParaRPr lang="en-US" sz="1600"/>
        </a:p>
      </dgm:t>
    </dgm:pt>
    <dgm:pt modelId="{E3205D96-4F69-4D16-AA08-38F2880514A0}" type="sibTrans" cxnId="{638815AF-433E-41EB-9082-5696D5870317}">
      <dgm:prSet/>
      <dgm:spPr/>
      <dgm:t>
        <a:bodyPr/>
        <a:lstStyle/>
        <a:p>
          <a:endParaRPr lang="en-US" sz="1600"/>
        </a:p>
      </dgm:t>
    </dgm:pt>
    <dgm:pt modelId="{24085B7E-1CBC-4C91-AF72-D6A8BC7505FE}">
      <dgm:prSet phldrT="[Text]" custT="1"/>
      <dgm:spPr>
        <a:solidFill>
          <a:schemeClr val="accent1">
            <a:lumMod val="75000"/>
            <a:alpha val="98000"/>
          </a:schemeClr>
        </a:solidFill>
      </dgm:spPr>
      <dgm:t>
        <a:bodyPr/>
        <a:lstStyle/>
        <a:p>
          <a:r>
            <a:rPr lang="en-US" sz="1600" dirty="0"/>
            <a:t>300+ Data sources</a:t>
          </a:r>
        </a:p>
      </dgm:t>
    </dgm:pt>
    <dgm:pt modelId="{F091B1CB-1A2A-4256-BC15-7628E693D7A3}" type="parTrans" cxnId="{798BAC7C-3832-436B-A11C-6289E22576C2}">
      <dgm:prSet/>
      <dgm:spPr/>
      <dgm:t>
        <a:bodyPr/>
        <a:lstStyle/>
        <a:p>
          <a:endParaRPr lang="en-US" sz="1600"/>
        </a:p>
      </dgm:t>
    </dgm:pt>
    <dgm:pt modelId="{8515D10E-E8E5-4985-B228-3C82F18149F4}" type="sibTrans" cxnId="{798BAC7C-3832-436B-A11C-6289E22576C2}">
      <dgm:prSet/>
      <dgm:spPr/>
      <dgm:t>
        <a:bodyPr/>
        <a:lstStyle/>
        <a:p>
          <a:endParaRPr lang="en-US" sz="1600"/>
        </a:p>
      </dgm:t>
    </dgm:pt>
    <dgm:pt modelId="{4B22D76B-51B6-4A3F-BBD5-07363B34BE35}">
      <dgm:prSet phldrT="[Text]" custT="1"/>
      <dgm:spPr>
        <a:solidFill>
          <a:schemeClr val="accent1">
            <a:lumMod val="75000"/>
            <a:alpha val="98000"/>
          </a:schemeClr>
        </a:solidFill>
      </dgm:spPr>
      <dgm:t>
        <a:bodyPr/>
        <a:lstStyle/>
        <a:p>
          <a:r>
            <a:rPr lang="en-US" sz="1600" dirty="0"/>
            <a:t>Triggers</a:t>
          </a:r>
        </a:p>
      </dgm:t>
    </dgm:pt>
    <dgm:pt modelId="{82B2299B-59F9-4C7A-9B17-70EA14A28192}" type="parTrans" cxnId="{BA48CEC2-FB9E-4A1B-BE90-028E9C5CED15}">
      <dgm:prSet/>
      <dgm:spPr/>
      <dgm:t>
        <a:bodyPr/>
        <a:lstStyle/>
        <a:p>
          <a:endParaRPr lang="en-US" sz="1600"/>
        </a:p>
      </dgm:t>
    </dgm:pt>
    <dgm:pt modelId="{0F1C30A4-0B67-41A3-9499-02ECFDA7EFC3}" type="sibTrans" cxnId="{BA48CEC2-FB9E-4A1B-BE90-028E9C5CED15}">
      <dgm:prSet/>
      <dgm:spPr/>
      <dgm:t>
        <a:bodyPr/>
        <a:lstStyle/>
        <a:p>
          <a:endParaRPr lang="en-US" sz="1600"/>
        </a:p>
      </dgm:t>
    </dgm:pt>
    <dgm:pt modelId="{7B95C3BF-C24B-4DE2-A3A1-C27F6D3AC80A}">
      <dgm:prSet phldrT="[Text]" custT="1"/>
      <dgm:spPr>
        <a:solidFill>
          <a:schemeClr val="accent1">
            <a:lumMod val="60000"/>
            <a:lumOff val="40000"/>
          </a:schemeClr>
        </a:solidFill>
      </dgm:spPr>
      <dgm:t>
        <a:bodyPr/>
        <a:lstStyle/>
        <a:p>
          <a:r>
            <a:rPr lang="en-US" sz="1600" dirty="0"/>
            <a:t>Conditions</a:t>
          </a:r>
        </a:p>
        <a:p>
          <a:r>
            <a:rPr lang="en-US" sz="1600" dirty="0"/>
            <a:t>/Loops</a:t>
          </a:r>
        </a:p>
      </dgm:t>
    </dgm:pt>
    <dgm:pt modelId="{37C224B7-FECE-4843-810A-A521C30131A5}" type="parTrans" cxnId="{FAE7AF46-99E6-468F-8FB8-61F6366F11FB}">
      <dgm:prSet/>
      <dgm:spPr/>
      <dgm:t>
        <a:bodyPr/>
        <a:lstStyle/>
        <a:p>
          <a:endParaRPr lang="en-US" sz="1600"/>
        </a:p>
      </dgm:t>
    </dgm:pt>
    <dgm:pt modelId="{3A3687E0-16DE-4142-B129-A7A4565C8112}" type="sibTrans" cxnId="{FAE7AF46-99E6-468F-8FB8-61F6366F11FB}">
      <dgm:prSet/>
      <dgm:spPr/>
      <dgm:t>
        <a:bodyPr/>
        <a:lstStyle/>
        <a:p>
          <a:endParaRPr lang="en-US" sz="1600"/>
        </a:p>
      </dgm:t>
    </dgm:pt>
    <dgm:pt modelId="{3DBD5D7B-0326-4FEC-8EBD-E013B47C9F1B}">
      <dgm:prSet phldrT="[Text]" custT="1"/>
      <dgm:spPr>
        <a:solidFill>
          <a:schemeClr val="accent1">
            <a:lumMod val="75000"/>
            <a:alpha val="98000"/>
          </a:schemeClr>
        </a:solidFill>
      </dgm:spPr>
      <dgm:t>
        <a:bodyPr/>
        <a:lstStyle/>
        <a:p>
          <a:r>
            <a:rPr lang="en-US" sz="1600" dirty="0"/>
            <a:t>Actions</a:t>
          </a:r>
        </a:p>
      </dgm:t>
    </dgm:pt>
    <dgm:pt modelId="{CCBA1385-B0A0-4CB7-91E5-7F4F89B6E03D}" type="parTrans" cxnId="{96E9E87B-0441-4203-B37F-63B07589D7D3}">
      <dgm:prSet/>
      <dgm:spPr/>
      <dgm:t>
        <a:bodyPr/>
        <a:lstStyle/>
        <a:p>
          <a:endParaRPr lang="en-US" sz="1600"/>
        </a:p>
      </dgm:t>
    </dgm:pt>
    <dgm:pt modelId="{F1286D98-2C55-40F1-AA53-C04FDCAB164F}" type="sibTrans" cxnId="{96E9E87B-0441-4203-B37F-63B07589D7D3}">
      <dgm:prSet/>
      <dgm:spPr/>
      <dgm:t>
        <a:bodyPr/>
        <a:lstStyle/>
        <a:p>
          <a:endParaRPr lang="en-US" sz="1600"/>
        </a:p>
      </dgm:t>
    </dgm:pt>
    <dgm:pt modelId="{3ACD09C0-5372-43DD-9A7C-AF642C8C827C}" type="pres">
      <dgm:prSet presAssocID="{50AFC35B-80CA-4A80-B402-7466C1258A9D}" presName="cycle" presStyleCnt="0">
        <dgm:presLayoutVars>
          <dgm:chMax val="1"/>
          <dgm:dir/>
          <dgm:animLvl val="ctr"/>
          <dgm:resizeHandles val="exact"/>
        </dgm:presLayoutVars>
      </dgm:prSet>
      <dgm:spPr/>
    </dgm:pt>
    <dgm:pt modelId="{40B4E045-52F6-46C5-A70C-D244454D9BC1}" type="pres">
      <dgm:prSet presAssocID="{D1AC9897-C7C7-4FCB-8397-053B004FC874}" presName="centerShape" presStyleLbl="node0" presStyleIdx="0" presStyleCnt="1" custLinFactNeighborX="-3445" custLinFactNeighborY="-17934"/>
      <dgm:spPr/>
    </dgm:pt>
    <dgm:pt modelId="{05C61300-8039-41CA-BADC-49128DB00155}" type="pres">
      <dgm:prSet presAssocID="{F091B1CB-1A2A-4256-BC15-7628E693D7A3}" presName="parTrans" presStyleLbl="bgSibTrans2D1" presStyleIdx="0" presStyleCnt="4"/>
      <dgm:spPr/>
    </dgm:pt>
    <dgm:pt modelId="{AB79E945-FD38-4059-B470-8191467B9C5C}" type="pres">
      <dgm:prSet presAssocID="{24085B7E-1CBC-4C91-AF72-D6A8BC7505FE}" presName="node" presStyleLbl="node1" presStyleIdx="0" presStyleCnt="4" custRadScaleRad="43996" custRadScaleInc="-207850">
        <dgm:presLayoutVars>
          <dgm:bulletEnabled val="1"/>
        </dgm:presLayoutVars>
      </dgm:prSet>
      <dgm:spPr/>
    </dgm:pt>
    <dgm:pt modelId="{9FA3F35A-8B49-46BD-B311-2011B16C6400}" type="pres">
      <dgm:prSet presAssocID="{82B2299B-59F9-4C7A-9B17-70EA14A28192}" presName="parTrans" presStyleLbl="bgSibTrans2D1" presStyleIdx="1" presStyleCnt="4"/>
      <dgm:spPr/>
    </dgm:pt>
    <dgm:pt modelId="{ED29AB18-8E6A-4133-9B32-B4367B971736}" type="pres">
      <dgm:prSet presAssocID="{4B22D76B-51B6-4A3F-BBD5-07363B34BE35}" presName="node" presStyleLbl="node1" presStyleIdx="1" presStyleCnt="4" custRadScaleRad="126659" custRadScaleInc="-46601">
        <dgm:presLayoutVars>
          <dgm:bulletEnabled val="1"/>
        </dgm:presLayoutVars>
      </dgm:prSet>
      <dgm:spPr/>
    </dgm:pt>
    <dgm:pt modelId="{A9D7B79E-F7CE-480F-A29B-2CD91DCF8858}" type="pres">
      <dgm:prSet presAssocID="{37C224B7-FECE-4843-810A-A521C30131A5}" presName="parTrans" presStyleLbl="bgSibTrans2D1" presStyleIdx="2" presStyleCnt="4"/>
      <dgm:spPr/>
    </dgm:pt>
    <dgm:pt modelId="{D27E0808-0511-4F45-A005-E97DCC339720}" type="pres">
      <dgm:prSet presAssocID="{7B95C3BF-C24B-4DE2-A3A1-C27F6D3AC80A}" presName="node" presStyleLbl="node1" presStyleIdx="2" presStyleCnt="4" custRadScaleRad="119518" custRadScaleInc="-62528">
        <dgm:presLayoutVars>
          <dgm:bulletEnabled val="1"/>
        </dgm:presLayoutVars>
      </dgm:prSet>
      <dgm:spPr/>
    </dgm:pt>
    <dgm:pt modelId="{660C2F9B-4CD1-48F0-830B-B24113BA874E}" type="pres">
      <dgm:prSet presAssocID="{CCBA1385-B0A0-4CB7-91E5-7F4F89B6E03D}" presName="parTrans" presStyleLbl="bgSibTrans2D1" presStyleIdx="3" presStyleCnt="4"/>
      <dgm:spPr/>
    </dgm:pt>
    <dgm:pt modelId="{1A41BB08-E588-4B72-8C24-59C29735657F}" type="pres">
      <dgm:prSet presAssocID="{3DBD5D7B-0326-4FEC-8EBD-E013B47C9F1B}" presName="node" presStyleLbl="node1" presStyleIdx="3" presStyleCnt="4" custRadScaleRad="115731" custRadScaleInc="-70448">
        <dgm:presLayoutVars>
          <dgm:bulletEnabled val="1"/>
        </dgm:presLayoutVars>
      </dgm:prSet>
      <dgm:spPr/>
    </dgm:pt>
  </dgm:ptLst>
  <dgm:cxnLst>
    <dgm:cxn modelId="{EA08A302-E830-43AD-9912-1759BCE23809}" type="presOf" srcId="{82B2299B-59F9-4C7A-9B17-70EA14A28192}" destId="{9FA3F35A-8B49-46BD-B311-2011B16C6400}" srcOrd="0" destOrd="0" presId="urn:microsoft.com/office/officeart/2005/8/layout/radial4"/>
    <dgm:cxn modelId="{385B951E-E070-496B-9B6C-6082C94E9AA6}" type="presOf" srcId="{F091B1CB-1A2A-4256-BC15-7628E693D7A3}" destId="{05C61300-8039-41CA-BADC-49128DB00155}" srcOrd="0" destOrd="0" presId="urn:microsoft.com/office/officeart/2005/8/layout/radial4"/>
    <dgm:cxn modelId="{FAE7AF46-99E6-468F-8FB8-61F6366F11FB}" srcId="{D1AC9897-C7C7-4FCB-8397-053B004FC874}" destId="{7B95C3BF-C24B-4DE2-A3A1-C27F6D3AC80A}" srcOrd="2" destOrd="0" parTransId="{37C224B7-FECE-4843-810A-A521C30131A5}" sibTransId="{3A3687E0-16DE-4142-B129-A7A4565C8112}"/>
    <dgm:cxn modelId="{96E9E87B-0441-4203-B37F-63B07589D7D3}" srcId="{D1AC9897-C7C7-4FCB-8397-053B004FC874}" destId="{3DBD5D7B-0326-4FEC-8EBD-E013B47C9F1B}" srcOrd="3" destOrd="0" parTransId="{CCBA1385-B0A0-4CB7-91E5-7F4F89B6E03D}" sibTransId="{F1286D98-2C55-40F1-AA53-C04FDCAB164F}"/>
    <dgm:cxn modelId="{798BAC7C-3832-436B-A11C-6289E22576C2}" srcId="{D1AC9897-C7C7-4FCB-8397-053B004FC874}" destId="{24085B7E-1CBC-4C91-AF72-D6A8BC7505FE}" srcOrd="0" destOrd="0" parTransId="{F091B1CB-1A2A-4256-BC15-7628E693D7A3}" sibTransId="{8515D10E-E8E5-4985-B228-3C82F18149F4}"/>
    <dgm:cxn modelId="{08454282-393E-486B-9A0D-88FA3EF89872}" type="presOf" srcId="{3DBD5D7B-0326-4FEC-8EBD-E013B47C9F1B}" destId="{1A41BB08-E588-4B72-8C24-59C29735657F}" srcOrd="0" destOrd="0" presId="urn:microsoft.com/office/officeart/2005/8/layout/radial4"/>
    <dgm:cxn modelId="{557FC489-C216-47B8-A2B9-F2C9C56E8268}" type="presOf" srcId="{37C224B7-FECE-4843-810A-A521C30131A5}" destId="{A9D7B79E-F7CE-480F-A29B-2CD91DCF8858}" srcOrd="0" destOrd="0" presId="urn:microsoft.com/office/officeart/2005/8/layout/radial4"/>
    <dgm:cxn modelId="{5743EF99-D323-4471-871C-32B26285F0AE}" type="presOf" srcId="{50AFC35B-80CA-4A80-B402-7466C1258A9D}" destId="{3ACD09C0-5372-43DD-9A7C-AF642C8C827C}" srcOrd="0" destOrd="0" presId="urn:microsoft.com/office/officeart/2005/8/layout/radial4"/>
    <dgm:cxn modelId="{85F53FA1-4283-4D99-A7B8-59DB824FF708}" type="presOf" srcId="{24085B7E-1CBC-4C91-AF72-D6A8BC7505FE}" destId="{AB79E945-FD38-4059-B470-8191467B9C5C}" srcOrd="0" destOrd="0" presId="urn:microsoft.com/office/officeart/2005/8/layout/radial4"/>
    <dgm:cxn modelId="{0CEF0EA4-B0F2-4880-94EF-F10FF709DCDA}" type="presOf" srcId="{D1AC9897-C7C7-4FCB-8397-053B004FC874}" destId="{40B4E045-52F6-46C5-A70C-D244454D9BC1}" srcOrd="0" destOrd="0" presId="urn:microsoft.com/office/officeart/2005/8/layout/radial4"/>
    <dgm:cxn modelId="{638815AF-433E-41EB-9082-5696D5870317}" srcId="{50AFC35B-80CA-4A80-B402-7466C1258A9D}" destId="{D1AC9897-C7C7-4FCB-8397-053B004FC874}" srcOrd="0" destOrd="0" parTransId="{E6722664-9CE3-4A7E-9C97-EBF46B811DDD}" sibTransId="{E3205D96-4F69-4D16-AA08-38F2880514A0}"/>
    <dgm:cxn modelId="{F19957B3-69ED-41F4-9489-AE965E1D5001}" type="presOf" srcId="{7B95C3BF-C24B-4DE2-A3A1-C27F6D3AC80A}" destId="{D27E0808-0511-4F45-A005-E97DCC339720}" srcOrd="0" destOrd="0" presId="urn:microsoft.com/office/officeart/2005/8/layout/radial4"/>
    <dgm:cxn modelId="{BA48CEC2-FB9E-4A1B-BE90-028E9C5CED15}" srcId="{D1AC9897-C7C7-4FCB-8397-053B004FC874}" destId="{4B22D76B-51B6-4A3F-BBD5-07363B34BE35}" srcOrd="1" destOrd="0" parTransId="{82B2299B-59F9-4C7A-9B17-70EA14A28192}" sibTransId="{0F1C30A4-0B67-41A3-9499-02ECFDA7EFC3}"/>
    <dgm:cxn modelId="{3745BECE-8007-4D4E-90D7-83FA3DA4F0E4}" type="presOf" srcId="{CCBA1385-B0A0-4CB7-91E5-7F4F89B6E03D}" destId="{660C2F9B-4CD1-48F0-830B-B24113BA874E}" srcOrd="0" destOrd="0" presId="urn:microsoft.com/office/officeart/2005/8/layout/radial4"/>
    <dgm:cxn modelId="{252F8CD7-8CCF-4EF1-BFCA-47CA22444871}" type="presOf" srcId="{4B22D76B-51B6-4A3F-BBD5-07363B34BE35}" destId="{ED29AB18-8E6A-4133-9B32-B4367B971736}" srcOrd="0" destOrd="0" presId="urn:microsoft.com/office/officeart/2005/8/layout/radial4"/>
    <dgm:cxn modelId="{2AD3C419-0791-4F78-83E3-D84509C234D8}" type="presParOf" srcId="{3ACD09C0-5372-43DD-9A7C-AF642C8C827C}" destId="{40B4E045-52F6-46C5-A70C-D244454D9BC1}" srcOrd="0" destOrd="0" presId="urn:microsoft.com/office/officeart/2005/8/layout/radial4"/>
    <dgm:cxn modelId="{CB03C6A0-098B-48A7-BBEC-3BCC56B21FF3}" type="presParOf" srcId="{3ACD09C0-5372-43DD-9A7C-AF642C8C827C}" destId="{05C61300-8039-41CA-BADC-49128DB00155}" srcOrd="1" destOrd="0" presId="urn:microsoft.com/office/officeart/2005/8/layout/radial4"/>
    <dgm:cxn modelId="{5AF52BC4-23C1-4517-B5E8-BCDD14E465D9}" type="presParOf" srcId="{3ACD09C0-5372-43DD-9A7C-AF642C8C827C}" destId="{AB79E945-FD38-4059-B470-8191467B9C5C}" srcOrd="2" destOrd="0" presId="urn:microsoft.com/office/officeart/2005/8/layout/radial4"/>
    <dgm:cxn modelId="{AD7EDC6C-5D99-4572-99FD-44F392500F6C}" type="presParOf" srcId="{3ACD09C0-5372-43DD-9A7C-AF642C8C827C}" destId="{9FA3F35A-8B49-46BD-B311-2011B16C6400}" srcOrd="3" destOrd="0" presId="urn:microsoft.com/office/officeart/2005/8/layout/radial4"/>
    <dgm:cxn modelId="{3EE817E9-F88B-410D-B408-9AAD17EFA171}" type="presParOf" srcId="{3ACD09C0-5372-43DD-9A7C-AF642C8C827C}" destId="{ED29AB18-8E6A-4133-9B32-B4367B971736}" srcOrd="4" destOrd="0" presId="urn:microsoft.com/office/officeart/2005/8/layout/radial4"/>
    <dgm:cxn modelId="{7D1746AE-CC07-4348-AE9B-1A8C0A2A889D}" type="presParOf" srcId="{3ACD09C0-5372-43DD-9A7C-AF642C8C827C}" destId="{A9D7B79E-F7CE-480F-A29B-2CD91DCF8858}" srcOrd="5" destOrd="0" presId="urn:microsoft.com/office/officeart/2005/8/layout/radial4"/>
    <dgm:cxn modelId="{F6A144F5-7106-46AE-A4C3-1D1F4FDA0D39}" type="presParOf" srcId="{3ACD09C0-5372-43DD-9A7C-AF642C8C827C}" destId="{D27E0808-0511-4F45-A005-E97DCC339720}" srcOrd="6" destOrd="0" presId="urn:microsoft.com/office/officeart/2005/8/layout/radial4"/>
    <dgm:cxn modelId="{7598C974-7EE6-4619-AF21-22CCC625D35D}" type="presParOf" srcId="{3ACD09C0-5372-43DD-9A7C-AF642C8C827C}" destId="{660C2F9B-4CD1-48F0-830B-B24113BA874E}" srcOrd="7" destOrd="0" presId="urn:microsoft.com/office/officeart/2005/8/layout/radial4"/>
    <dgm:cxn modelId="{2AD45781-D3B8-485B-9CDD-709A1DD91D1C}" type="presParOf" srcId="{3ACD09C0-5372-43DD-9A7C-AF642C8C827C}" destId="{1A41BB08-E588-4B72-8C24-59C29735657F}" srcOrd="8" destOrd="0" presId="urn:microsoft.com/office/officeart/2005/8/layout/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r>
            <a:rPr lang="en-US" sz="2400" dirty="0"/>
            <a:t>SharePoint Designer is a separate software Installation (last released version is 2013)</a:t>
          </a:r>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35AE0026-306D-4FF9-845A-78FE0BF90EB9}">
      <dgm:prSet phldrT="[Text]" custT="1"/>
      <dgm:spPr/>
      <dgm:t>
        <a:bodyPr/>
        <a:lstStyle/>
        <a:p>
          <a:r>
            <a:rPr lang="en-US" sz="2400" dirty="0"/>
            <a:t>Power Automate does not require installation, only a browser and internet connection are necessary</a:t>
          </a:r>
        </a:p>
      </dgm:t>
    </dgm:pt>
    <dgm:pt modelId="{F64E4BF9-2C57-4156-90D9-1C60E003D81E}" type="parTrans" cxnId="{1321CDEC-820E-4323-8880-6096546838CB}">
      <dgm:prSet/>
      <dgm:spPr/>
      <dgm:t>
        <a:bodyPr/>
        <a:lstStyle/>
        <a:p>
          <a:endParaRPr lang="en-US"/>
        </a:p>
      </dgm:t>
    </dgm:pt>
    <dgm:pt modelId="{7BDC560B-DB76-481B-BC67-1E2D2856B294}" type="sibTrans" cxnId="{1321CDEC-820E-4323-8880-6096546838CB}">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2" custScaleX="126027" custScaleY="287421" custLinFactNeighborX="-73378" custLinFactNeighborY="13742">
        <dgm:presLayoutVars>
          <dgm:chMax val="1"/>
          <dgm:bulletEnabled val="1"/>
        </dgm:presLayoutVars>
      </dgm:prSet>
      <dgm:spPr/>
    </dgm:pt>
    <dgm:pt modelId="{873B855C-7A26-4F57-A46D-7C8BDCA46CCF}" type="pres">
      <dgm:prSet presAssocID="{FEF83070-AEB1-4DBF-AEEE-E353A34E6D58}" presName="sp" presStyleCnt="0"/>
      <dgm:spPr/>
    </dgm:pt>
    <dgm:pt modelId="{ABEEE6DF-05BD-4574-B6B6-BC22FE2A33A8}" type="pres">
      <dgm:prSet presAssocID="{35AE0026-306D-4FF9-845A-78FE0BF90EB9}" presName="linNode" presStyleCnt="0"/>
      <dgm:spPr/>
    </dgm:pt>
    <dgm:pt modelId="{E0B69AA6-7F51-4559-BEBF-8064EF2455B9}" type="pres">
      <dgm:prSet presAssocID="{35AE0026-306D-4FF9-845A-78FE0BF90EB9}" presName="parentText" presStyleLbl="node1" presStyleIdx="1" presStyleCnt="2" custScaleX="132249" custScaleY="306372" custLinFactY="-100000" custLinFactNeighborX="67386" custLinFactNeighborY="-173749">
        <dgm:presLayoutVars>
          <dgm:chMax val="1"/>
          <dgm:bulletEnabled val="1"/>
        </dgm:presLayoutVars>
      </dgm:prSet>
      <dgm:spPr/>
    </dgm:pt>
  </dgm:ptLst>
  <dgm:cxnLst>
    <dgm:cxn modelId="{DBD59435-E8E0-4F73-AF6C-201EE2A2F539}" type="presOf" srcId="{35AE0026-306D-4FF9-845A-78FE0BF90EB9}" destId="{E0B69AA6-7F51-4559-BEBF-8064EF2455B9}" srcOrd="0" destOrd="0" presId="urn:microsoft.com/office/officeart/2005/8/layout/vList5"/>
    <dgm:cxn modelId="{25C0C77D-DC8B-4F65-B2C8-8A5852A1599A}" type="presOf" srcId="{2CD11A65-5648-4C79-AC71-553B61658A78}" destId="{F61A1A7F-BB20-42BA-9973-D796A031F7CB}" srcOrd="0" destOrd="0" presId="urn:microsoft.com/office/officeart/2005/8/layout/vList5"/>
    <dgm:cxn modelId="{D16CF2A7-1381-492E-A861-0A630C8006A0}" type="presOf" srcId="{B5664258-86E4-48FF-9B0B-6D88088651DD}" destId="{756642F3-43F0-41F9-AB0B-D312E5F17207}" srcOrd="0" destOrd="0" presId="urn:microsoft.com/office/officeart/2005/8/layout/vList5"/>
    <dgm:cxn modelId="{2BBD71BE-C1F1-4B04-8B4E-7D13F4BCA934}" srcId="{2CD11A65-5648-4C79-AC71-553B61658A78}" destId="{B5664258-86E4-48FF-9B0B-6D88088651DD}" srcOrd="0" destOrd="0" parTransId="{ED502C53-14FF-4480-B0EB-013BCB16F962}" sibTransId="{FEF83070-AEB1-4DBF-AEEE-E353A34E6D58}"/>
    <dgm:cxn modelId="{1321CDEC-820E-4323-8880-6096546838CB}" srcId="{2CD11A65-5648-4C79-AC71-553B61658A78}" destId="{35AE0026-306D-4FF9-845A-78FE0BF90EB9}" srcOrd="1" destOrd="0" parTransId="{F64E4BF9-2C57-4156-90D9-1C60E003D81E}" sibTransId="{7BDC560B-DB76-481B-BC67-1E2D2856B294}"/>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A5F0904D-4ED6-4485-9566-EDEA5B7571B2}" type="presParOf" srcId="{F61A1A7F-BB20-42BA-9973-D796A031F7CB}" destId="{873B855C-7A26-4F57-A46D-7C8BDCA46CCF}" srcOrd="1" destOrd="0" presId="urn:microsoft.com/office/officeart/2005/8/layout/vList5"/>
    <dgm:cxn modelId="{3F82F1C8-1901-4594-B04F-85A8A8006762}" type="presParOf" srcId="{F61A1A7F-BB20-42BA-9973-D796A031F7CB}" destId="{ABEEE6DF-05BD-4574-B6B6-BC22FE2A33A8}" srcOrd="2" destOrd="0" presId="urn:microsoft.com/office/officeart/2005/8/layout/vList5"/>
    <dgm:cxn modelId="{0F01129B-16DB-432D-9F0D-F91DA4040621}" type="presParOf" srcId="{ABEEE6DF-05BD-4574-B6B6-BC22FE2A33A8}" destId="{E0B69AA6-7F51-4559-BEBF-8064EF2455B9}"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endParaRPr lang="en-US" sz="2400" dirty="0"/>
        </a:p>
        <a:p>
          <a:r>
            <a:rPr lang="en-US" sz="2400" dirty="0"/>
            <a:t>The SharePoint Designer user interface is focused at the top ribbon</a:t>
          </a:r>
        </a:p>
        <a:p>
          <a:endParaRPr lang="en-US" sz="2400" dirty="0"/>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35AE0026-306D-4FF9-845A-78FE0BF90EB9}">
      <dgm:prSet phldrT="[Text]" custT="1"/>
      <dgm:spPr/>
      <dgm:t>
        <a:bodyPr/>
        <a:lstStyle/>
        <a:p>
          <a:r>
            <a:rPr lang="en-US" sz="2400" dirty="0"/>
            <a:t>Power Automate groups functional aspects together via the left Navigation menu</a:t>
          </a:r>
        </a:p>
      </dgm:t>
    </dgm:pt>
    <dgm:pt modelId="{F64E4BF9-2C57-4156-90D9-1C60E003D81E}" type="parTrans" cxnId="{1321CDEC-820E-4323-8880-6096546838CB}">
      <dgm:prSet/>
      <dgm:spPr/>
      <dgm:t>
        <a:bodyPr/>
        <a:lstStyle/>
        <a:p>
          <a:endParaRPr lang="en-US"/>
        </a:p>
      </dgm:t>
    </dgm:pt>
    <dgm:pt modelId="{7BDC560B-DB76-481B-BC67-1E2D2856B294}" type="sibTrans" cxnId="{1321CDEC-820E-4323-8880-6096546838CB}">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2" custScaleX="90248" custScaleY="33603" custLinFactNeighborX="-70573" custLinFactNeighborY="-5084">
        <dgm:presLayoutVars>
          <dgm:chMax val="1"/>
          <dgm:bulletEnabled val="1"/>
        </dgm:presLayoutVars>
      </dgm:prSet>
      <dgm:spPr/>
    </dgm:pt>
    <dgm:pt modelId="{873B855C-7A26-4F57-A46D-7C8BDCA46CCF}" type="pres">
      <dgm:prSet presAssocID="{FEF83070-AEB1-4DBF-AEEE-E353A34E6D58}" presName="sp" presStyleCnt="0"/>
      <dgm:spPr/>
    </dgm:pt>
    <dgm:pt modelId="{ABEEE6DF-05BD-4574-B6B6-BC22FE2A33A8}" type="pres">
      <dgm:prSet presAssocID="{35AE0026-306D-4FF9-845A-78FE0BF90EB9}" presName="linNode" presStyleCnt="0"/>
      <dgm:spPr/>
    </dgm:pt>
    <dgm:pt modelId="{E0B69AA6-7F51-4559-BEBF-8064EF2455B9}" type="pres">
      <dgm:prSet presAssocID="{35AE0026-306D-4FF9-845A-78FE0BF90EB9}" presName="parentText" presStyleLbl="node1" presStyleIdx="1" presStyleCnt="2" custScaleX="94072" custScaleY="44164" custLinFactNeighborX="-74212" custLinFactNeighborY="-1106">
        <dgm:presLayoutVars>
          <dgm:chMax val="1"/>
          <dgm:bulletEnabled val="1"/>
        </dgm:presLayoutVars>
      </dgm:prSet>
      <dgm:spPr/>
    </dgm:pt>
  </dgm:ptLst>
  <dgm:cxnLst>
    <dgm:cxn modelId="{DBD59435-E8E0-4F73-AF6C-201EE2A2F539}" type="presOf" srcId="{35AE0026-306D-4FF9-845A-78FE0BF90EB9}" destId="{E0B69AA6-7F51-4559-BEBF-8064EF2455B9}" srcOrd="0" destOrd="0" presId="urn:microsoft.com/office/officeart/2005/8/layout/vList5"/>
    <dgm:cxn modelId="{25C0C77D-DC8B-4F65-B2C8-8A5852A1599A}" type="presOf" srcId="{2CD11A65-5648-4C79-AC71-553B61658A78}" destId="{F61A1A7F-BB20-42BA-9973-D796A031F7CB}" srcOrd="0" destOrd="0" presId="urn:microsoft.com/office/officeart/2005/8/layout/vList5"/>
    <dgm:cxn modelId="{D16CF2A7-1381-492E-A861-0A630C8006A0}" type="presOf" srcId="{B5664258-86E4-48FF-9B0B-6D88088651DD}" destId="{756642F3-43F0-41F9-AB0B-D312E5F17207}" srcOrd="0" destOrd="0" presId="urn:microsoft.com/office/officeart/2005/8/layout/vList5"/>
    <dgm:cxn modelId="{2BBD71BE-C1F1-4B04-8B4E-7D13F4BCA934}" srcId="{2CD11A65-5648-4C79-AC71-553B61658A78}" destId="{B5664258-86E4-48FF-9B0B-6D88088651DD}" srcOrd="0" destOrd="0" parTransId="{ED502C53-14FF-4480-B0EB-013BCB16F962}" sibTransId="{FEF83070-AEB1-4DBF-AEEE-E353A34E6D58}"/>
    <dgm:cxn modelId="{1321CDEC-820E-4323-8880-6096546838CB}" srcId="{2CD11A65-5648-4C79-AC71-553B61658A78}" destId="{35AE0026-306D-4FF9-845A-78FE0BF90EB9}" srcOrd="1" destOrd="0" parTransId="{F64E4BF9-2C57-4156-90D9-1C60E003D81E}" sibTransId="{7BDC560B-DB76-481B-BC67-1E2D2856B294}"/>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A5F0904D-4ED6-4485-9566-EDEA5B7571B2}" type="presParOf" srcId="{F61A1A7F-BB20-42BA-9973-D796A031F7CB}" destId="{873B855C-7A26-4F57-A46D-7C8BDCA46CCF}" srcOrd="1" destOrd="0" presId="urn:microsoft.com/office/officeart/2005/8/layout/vList5"/>
    <dgm:cxn modelId="{3F82F1C8-1901-4594-B04F-85A8A8006762}" type="presParOf" srcId="{F61A1A7F-BB20-42BA-9973-D796A031F7CB}" destId="{ABEEE6DF-05BD-4574-B6B6-BC22FE2A33A8}" srcOrd="2" destOrd="0" presId="urn:microsoft.com/office/officeart/2005/8/layout/vList5"/>
    <dgm:cxn modelId="{0F01129B-16DB-432D-9F0D-F91DA4040621}" type="presParOf" srcId="{ABEEE6DF-05BD-4574-B6B6-BC22FE2A33A8}" destId="{E0B69AA6-7F51-4559-BEBF-8064EF2455B9}"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r>
            <a:rPr lang="en-US" sz="2400" dirty="0"/>
            <a:t>SharePoint Designer</a:t>
          </a:r>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35AE0026-306D-4FF9-845A-78FE0BF90EB9}">
      <dgm:prSet phldrT="[Text]" custT="1"/>
      <dgm:spPr/>
      <dgm:t>
        <a:bodyPr/>
        <a:lstStyle/>
        <a:p>
          <a:r>
            <a:rPr lang="en-US" sz="2400" dirty="0"/>
            <a:t>Power Automate </a:t>
          </a:r>
        </a:p>
      </dgm:t>
    </dgm:pt>
    <dgm:pt modelId="{F64E4BF9-2C57-4156-90D9-1C60E003D81E}" type="parTrans" cxnId="{1321CDEC-820E-4323-8880-6096546838CB}">
      <dgm:prSet/>
      <dgm:spPr/>
      <dgm:t>
        <a:bodyPr/>
        <a:lstStyle/>
        <a:p>
          <a:endParaRPr lang="en-US"/>
        </a:p>
      </dgm:t>
    </dgm:pt>
    <dgm:pt modelId="{7BDC560B-DB76-481B-BC67-1E2D2856B294}" type="sibTrans" cxnId="{1321CDEC-820E-4323-8880-6096546838CB}">
      <dgm:prSet/>
      <dgm:spPr/>
      <dgm:t>
        <a:bodyPr/>
        <a:lstStyle/>
        <a:p>
          <a:endParaRPr lang="en-US"/>
        </a:p>
      </dgm:t>
    </dgm:pt>
    <dgm:pt modelId="{02C75F46-8FA4-43FA-B336-159AB2CD50CA}">
      <dgm:prSet custT="1"/>
      <dgm:spPr/>
      <dgm:t>
        <a:bodyPr/>
        <a:lstStyle/>
        <a:p>
          <a:pPr>
            <a:buFont typeface="Arial" panose="020B0604020202020204" pitchFamily="34" charset="0"/>
            <a:buNone/>
          </a:pPr>
          <a:endParaRPr lang="en-US" sz="2000" dirty="0"/>
        </a:p>
      </dgm:t>
    </dgm:pt>
    <dgm:pt modelId="{CBE456CD-6329-40D4-96FE-6F71FF79A835}" type="parTrans" cxnId="{D1F99B12-BF3F-4901-BB61-6664877428AA}">
      <dgm:prSet/>
      <dgm:spPr/>
      <dgm:t>
        <a:bodyPr/>
        <a:lstStyle/>
        <a:p>
          <a:endParaRPr lang="en-US"/>
        </a:p>
      </dgm:t>
    </dgm:pt>
    <dgm:pt modelId="{AF7A010A-54CF-429A-A3B1-8E3B15DC96E1}" type="sibTrans" cxnId="{D1F99B12-BF3F-4901-BB61-6664877428AA}">
      <dgm:prSet/>
      <dgm:spPr/>
      <dgm:t>
        <a:bodyPr/>
        <a:lstStyle/>
        <a:p>
          <a:endParaRPr lang="en-US"/>
        </a:p>
      </dgm:t>
    </dgm:pt>
    <dgm:pt modelId="{2BBD394A-BB2A-4722-B1A9-E058C3F27CEF}">
      <dgm:prSet phldrT="[Text]" custT="1"/>
      <dgm:spPr/>
      <dgm:t>
        <a:bodyPr/>
        <a:lstStyle/>
        <a:p>
          <a:pPr>
            <a:buFont typeface="Arial" panose="020B0604020202020204" pitchFamily="34" charset="0"/>
            <a:buChar char="•"/>
          </a:pPr>
          <a:endParaRPr lang="en-US" sz="2000" dirty="0"/>
        </a:p>
      </dgm:t>
    </dgm:pt>
    <dgm:pt modelId="{3D0F1CAB-23F0-4FF8-B2B8-DFC3F5D54B27}" type="parTrans" cxnId="{DBD9F051-B981-4B90-A4D9-0699CD3AA207}">
      <dgm:prSet/>
      <dgm:spPr/>
      <dgm:t>
        <a:bodyPr/>
        <a:lstStyle/>
        <a:p>
          <a:endParaRPr lang="en-US"/>
        </a:p>
      </dgm:t>
    </dgm:pt>
    <dgm:pt modelId="{1C92C46D-5783-4F25-86D7-41995B2DE1D7}" type="sibTrans" cxnId="{DBD9F051-B981-4B90-A4D9-0699CD3AA207}">
      <dgm:prSet/>
      <dgm:spPr/>
      <dgm:t>
        <a:bodyPr/>
        <a:lstStyle/>
        <a:p>
          <a:endParaRPr lang="en-US"/>
        </a:p>
      </dgm:t>
    </dgm:pt>
    <dgm:pt modelId="{26F134C6-B261-4E02-9A94-61113180C336}">
      <dgm:prSet phldrT="[Text]" custT="1"/>
      <dgm:spPr/>
      <dgm:t>
        <a:bodyPr/>
        <a:lstStyle/>
        <a:p>
          <a:pPr>
            <a:buFont typeface="Arial" panose="020B0604020202020204" pitchFamily="34" charset="0"/>
            <a:buNone/>
          </a:pPr>
          <a:endParaRPr lang="en-US" sz="2000" dirty="0"/>
        </a:p>
      </dgm:t>
    </dgm:pt>
    <dgm:pt modelId="{375C1C3A-AAC1-4BBB-8F69-FD20EFDDC03C}" type="parTrans" cxnId="{BF0FBFF1-64D1-4776-952C-FC78A276B153}">
      <dgm:prSet/>
      <dgm:spPr/>
      <dgm:t>
        <a:bodyPr/>
        <a:lstStyle/>
        <a:p>
          <a:endParaRPr lang="en-US"/>
        </a:p>
      </dgm:t>
    </dgm:pt>
    <dgm:pt modelId="{869F4712-77C5-4A40-8D96-514132A38BF6}" type="sibTrans" cxnId="{BF0FBFF1-64D1-4776-952C-FC78A276B153}">
      <dgm:prSet/>
      <dgm:spPr/>
      <dgm:t>
        <a:bodyPr/>
        <a:lstStyle/>
        <a:p>
          <a:endParaRPr lang="en-US"/>
        </a:p>
      </dgm:t>
    </dgm:pt>
    <dgm:pt modelId="{12D8C1BA-54E3-4E98-BE04-E448ECD60CD5}">
      <dgm:prSet custT="1"/>
      <dgm:spPr/>
      <dgm:t>
        <a:bodyPr/>
        <a:lstStyle/>
        <a:p>
          <a:pPr>
            <a:buFont typeface="Arial" panose="020B0604020202020204" pitchFamily="34" charset="0"/>
            <a:buNone/>
          </a:pPr>
          <a:endParaRPr lang="en-US" sz="2000" dirty="0"/>
        </a:p>
      </dgm:t>
    </dgm:pt>
    <dgm:pt modelId="{B64C5762-B950-4769-A669-AF77C6197A60}" type="parTrans" cxnId="{9D1EA5FF-E15E-41F5-A35D-C4B7A90EB81F}">
      <dgm:prSet/>
      <dgm:spPr/>
      <dgm:t>
        <a:bodyPr/>
        <a:lstStyle/>
        <a:p>
          <a:endParaRPr lang="en-US"/>
        </a:p>
      </dgm:t>
    </dgm:pt>
    <dgm:pt modelId="{549EA785-4801-455A-91AF-E9E17266F308}" type="sibTrans" cxnId="{9D1EA5FF-E15E-41F5-A35D-C4B7A90EB81F}">
      <dgm:prSet/>
      <dgm:spPr/>
      <dgm:t>
        <a:bodyPr/>
        <a:lstStyle/>
        <a:p>
          <a:endParaRPr lang="en-US"/>
        </a:p>
      </dgm:t>
    </dgm:pt>
    <dgm:pt modelId="{5FDF63D2-DA17-4834-AC9E-4B8485998BF6}">
      <dgm:prSet phldrT="[Text]" custT="1"/>
      <dgm:spPr/>
      <dgm:t>
        <a:bodyPr/>
        <a:lstStyle/>
        <a:p>
          <a:pPr>
            <a:buFont typeface="Arial" panose="020B0604020202020204" pitchFamily="34" charset="0"/>
            <a:buChar char="•"/>
          </a:pPr>
          <a:r>
            <a:rPr lang="en-US" sz="2000" dirty="0"/>
            <a:t>By using designer workflow you can assign a task or work to a Group or a single person</a:t>
          </a:r>
        </a:p>
      </dgm:t>
    </dgm:pt>
    <dgm:pt modelId="{B089A80B-7882-4322-9D25-0E339B22D768}" type="parTrans" cxnId="{DA61B365-528A-4BB8-832F-1B316A09613D}">
      <dgm:prSet/>
      <dgm:spPr/>
      <dgm:t>
        <a:bodyPr/>
        <a:lstStyle/>
        <a:p>
          <a:endParaRPr lang="en-US"/>
        </a:p>
      </dgm:t>
    </dgm:pt>
    <dgm:pt modelId="{5AB37058-985A-4C04-A0FA-BC3660F3F7E5}" type="sibTrans" cxnId="{DA61B365-528A-4BB8-832F-1B316A09613D}">
      <dgm:prSet/>
      <dgm:spPr/>
      <dgm:t>
        <a:bodyPr/>
        <a:lstStyle/>
        <a:p>
          <a:endParaRPr lang="en-US"/>
        </a:p>
      </dgm:t>
    </dgm:pt>
    <dgm:pt modelId="{664155A3-E64F-4DB5-9303-F0D021297482}">
      <dgm:prSet phldrT="[Text]" custT="1"/>
      <dgm:spPr/>
      <dgm:t>
        <a:bodyPr/>
        <a:lstStyle/>
        <a:p>
          <a:pPr>
            <a:buFont typeface="Arial" panose="020B0604020202020204" pitchFamily="34" charset="0"/>
            <a:buChar char="•"/>
          </a:pPr>
          <a:r>
            <a:rPr lang="en-US" sz="2000" dirty="0"/>
            <a:t>After assigning the task to a group or a single person, We can track that current task status to know whether it is progressing or not</a:t>
          </a:r>
        </a:p>
      </dgm:t>
    </dgm:pt>
    <dgm:pt modelId="{AD5A6559-FAC4-44CA-ACCC-1D8B54B702B3}" type="parTrans" cxnId="{66E9C09B-C420-4E4D-94B4-76E2D6F4E35D}">
      <dgm:prSet/>
      <dgm:spPr/>
      <dgm:t>
        <a:bodyPr/>
        <a:lstStyle/>
        <a:p>
          <a:endParaRPr lang="en-US"/>
        </a:p>
      </dgm:t>
    </dgm:pt>
    <dgm:pt modelId="{6B96FB02-7A3D-4075-B0AE-CE6B7EA4A737}" type="sibTrans" cxnId="{66E9C09B-C420-4E4D-94B4-76E2D6F4E35D}">
      <dgm:prSet/>
      <dgm:spPr/>
      <dgm:t>
        <a:bodyPr/>
        <a:lstStyle/>
        <a:p>
          <a:endParaRPr lang="en-US"/>
        </a:p>
      </dgm:t>
    </dgm:pt>
    <dgm:pt modelId="{390837B7-A136-43F1-BA1D-364178CAABA5}">
      <dgm:prSet phldrT="[Text]" custT="1"/>
      <dgm:spPr/>
      <dgm:t>
        <a:bodyPr/>
        <a:lstStyle/>
        <a:p>
          <a:pPr>
            <a:buFont typeface="Arial" panose="020B0604020202020204" pitchFamily="34" charset="0"/>
            <a:buChar char="•"/>
          </a:pPr>
          <a:endParaRPr lang="en-US" sz="2000" dirty="0"/>
        </a:p>
      </dgm:t>
    </dgm:pt>
    <dgm:pt modelId="{58EC8A0B-A245-4E43-B667-9EC66424A253}" type="parTrans" cxnId="{9CC884D7-DBCE-4738-AFD0-437643E02123}">
      <dgm:prSet/>
      <dgm:spPr/>
      <dgm:t>
        <a:bodyPr/>
        <a:lstStyle/>
        <a:p>
          <a:endParaRPr lang="en-US"/>
        </a:p>
      </dgm:t>
    </dgm:pt>
    <dgm:pt modelId="{AB5705D6-9873-43C5-8CEE-A5A22F898A0D}" type="sibTrans" cxnId="{9CC884D7-DBCE-4738-AFD0-437643E02123}">
      <dgm:prSet/>
      <dgm:spPr/>
      <dgm:t>
        <a:bodyPr/>
        <a:lstStyle/>
        <a:p>
          <a:endParaRPr lang="en-US"/>
        </a:p>
      </dgm:t>
    </dgm:pt>
    <dgm:pt modelId="{BF3CB2D4-D77A-4AF1-A486-5FDE1ADED0E1}">
      <dgm:prSet custT="1"/>
      <dgm:spPr/>
      <dgm:t>
        <a:bodyPr/>
        <a:lstStyle/>
        <a:p>
          <a:pPr>
            <a:buFont typeface="Arial" panose="020B0604020202020204" pitchFamily="34" charset="0"/>
            <a:buChar char="•"/>
          </a:pPr>
          <a:r>
            <a:rPr lang="en-US" sz="2000" dirty="0"/>
            <a:t>Leverages more simplistic concepts of Create Item and Update Item actions to manage the creation and updating of SharePoint tasks</a:t>
          </a:r>
        </a:p>
      </dgm:t>
    </dgm:pt>
    <dgm:pt modelId="{D0B4F91B-C795-4242-A8A8-8540548F8E59}" type="parTrans" cxnId="{10A8B4D0-7045-4354-8688-833D5F8EF56E}">
      <dgm:prSet/>
      <dgm:spPr/>
      <dgm:t>
        <a:bodyPr/>
        <a:lstStyle/>
        <a:p>
          <a:endParaRPr lang="en-US"/>
        </a:p>
      </dgm:t>
    </dgm:pt>
    <dgm:pt modelId="{9C334FFA-057E-413B-A8BC-D278B39FA12D}" type="sibTrans" cxnId="{10A8B4D0-7045-4354-8688-833D5F8EF56E}">
      <dgm:prSet/>
      <dgm:spPr/>
      <dgm:t>
        <a:bodyPr/>
        <a:lstStyle/>
        <a:p>
          <a:endParaRPr lang="en-US"/>
        </a:p>
      </dgm:t>
    </dgm:pt>
    <dgm:pt modelId="{9D08B519-85A1-4399-809F-C91B619C6C04}">
      <dgm:prSet custT="1"/>
      <dgm:spPr/>
      <dgm:t>
        <a:bodyPr/>
        <a:lstStyle/>
        <a:p>
          <a:pPr>
            <a:buFont typeface="Arial" panose="020B0604020202020204" pitchFamily="34" charset="0"/>
            <a:buChar char="•"/>
          </a:pPr>
          <a:endParaRPr lang="en-US" sz="2000" dirty="0"/>
        </a:p>
      </dgm:t>
    </dgm:pt>
    <dgm:pt modelId="{4A45110B-FAC2-4C5A-B854-040C07B4D8BA}" type="parTrans" cxnId="{7D2E2AD6-F12B-46CF-BF94-0A62790D4858}">
      <dgm:prSet/>
      <dgm:spPr/>
      <dgm:t>
        <a:bodyPr/>
        <a:lstStyle/>
        <a:p>
          <a:endParaRPr lang="en-US"/>
        </a:p>
      </dgm:t>
    </dgm:pt>
    <dgm:pt modelId="{9C4979F6-5D13-46FE-8223-23E28A37BCAD}" type="sibTrans" cxnId="{7D2E2AD6-F12B-46CF-BF94-0A62790D4858}">
      <dgm:prSet/>
      <dgm:spPr/>
      <dgm:t>
        <a:bodyPr/>
        <a:lstStyle/>
        <a:p>
          <a:endParaRPr lang="en-US"/>
        </a:p>
      </dgm:t>
    </dgm:pt>
    <dgm:pt modelId="{0F700341-940C-45C5-8E93-AEF72448EFA7}">
      <dgm:prSet phldrT="[Text]" custT="1"/>
      <dgm:spPr/>
      <dgm:t>
        <a:bodyPr/>
        <a:lstStyle/>
        <a:p>
          <a:pPr>
            <a:buFont typeface="Arial" panose="020B0604020202020204" pitchFamily="34" charset="0"/>
            <a:buChar char="•"/>
          </a:pPr>
          <a:endParaRPr lang="en-US" sz="2000" dirty="0"/>
        </a:p>
      </dgm:t>
    </dgm:pt>
    <dgm:pt modelId="{3E2A364F-C973-4BDF-BCAA-C429D63A1800}" type="parTrans" cxnId="{6A3FC87B-14B6-4D8F-9567-1158D1D42671}">
      <dgm:prSet/>
      <dgm:spPr/>
      <dgm:t>
        <a:bodyPr/>
        <a:lstStyle/>
        <a:p>
          <a:endParaRPr lang="en-US"/>
        </a:p>
      </dgm:t>
    </dgm:pt>
    <dgm:pt modelId="{FEC5CA69-4A11-43E7-AFFD-76D6EB0D15B8}" type="sibTrans" cxnId="{6A3FC87B-14B6-4D8F-9567-1158D1D42671}">
      <dgm:prSet/>
      <dgm:spPr/>
      <dgm:t>
        <a:bodyPr/>
        <a:lstStyle/>
        <a:p>
          <a:endParaRPr lang="en-US"/>
        </a:p>
      </dgm:t>
    </dgm:pt>
    <dgm:pt modelId="{4A64B9A0-174C-49C9-A6D9-EBCDC50A93D2}">
      <dgm:prSet phldrT="[Text]" custT="1"/>
      <dgm:spPr/>
      <dgm:t>
        <a:bodyPr/>
        <a:lstStyle/>
        <a:p>
          <a:pPr>
            <a:buFont typeface="Arial" panose="020B0604020202020204" pitchFamily="34" charset="0"/>
            <a:buChar char="•"/>
          </a:pPr>
          <a:r>
            <a:rPr lang="en-US" sz="2000" dirty="0"/>
            <a:t>To create a SharePoint task You need to add a new item into specific SharePoint task lists</a:t>
          </a:r>
        </a:p>
      </dgm:t>
    </dgm:pt>
    <dgm:pt modelId="{DA9ECE54-EDD2-48FF-A556-2C2DCE8A6841}" type="parTrans" cxnId="{99016B13-048C-4668-ACB7-1740F71A6AB8}">
      <dgm:prSet/>
      <dgm:spPr/>
      <dgm:t>
        <a:bodyPr/>
        <a:lstStyle/>
        <a:p>
          <a:endParaRPr lang="en-US"/>
        </a:p>
      </dgm:t>
    </dgm:pt>
    <dgm:pt modelId="{EDCDBAA8-41A2-49C6-A991-061A896B8C82}" type="sibTrans" cxnId="{99016B13-048C-4668-ACB7-1740F71A6AB8}">
      <dgm:prSet/>
      <dgm:spPr/>
      <dgm:t>
        <a:bodyPr/>
        <a:lstStyle/>
        <a:p>
          <a:endParaRPr lang="en-US"/>
        </a:p>
      </dgm:t>
    </dgm:pt>
    <dgm:pt modelId="{0F81100B-4BE0-4F82-B9A7-91FFEAABDA62}">
      <dgm:prSet phldrT="[Text]" custT="1"/>
      <dgm:spPr/>
      <dgm:t>
        <a:bodyPr/>
        <a:lstStyle/>
        <a:p>
          <a:pPr>
            <a:buFont typeface="Arial" panose="020B0604020202020204" pitchFamily="34" charset="0"/>
            <a:buNone/>
          </a:pPr>
          <a:endParaRPr lang="en-US" sz="2000" dirty="0"/>
        </a:p>
      </dgm:t>
    </dgm:pt>
    <dgm:pt modelId="{622A1A0B-9754-4A53-95A3-44F7668D070A}" type="parTrans" cxnId="{FCE8E4B4-ED25-4FFF-8DDC-34C2793895C0}">
      <dgm:prSet/>
      <dgm:spPr/>
      <dgm:t>
        <a:bodyPr/>
        <a:lstStyle/>
        <a:p>
          <a:endParaRPr lang="en-US"/>
        </a:p>
      </dgm:t>
    </dgm:pt>
    <dgm:pt modelId="{F48A65DD-A83B-4CCF-A23A-41A02551351D}" type="sibTrans" cxnId="{FCE8E4B4-ED25-4FFF-8DDC-34C2793895C0}">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2" custScaleX="133755" custScaleY="27396" custLinFactNeighborX="-5069" custLinFactNeighborY="-33344">
        <dgm:presLayoutVars>
          <dgm:chMax val="1"/>
          <dgm:bulletEnabled val="1"/>
        </dgm:presLayoutVars>
      </dgm:prSet>
      <dgm:spPr/>
    </dgm:pt>
    <dgm:pt modelId="{6D4ADB1B-DB5B-4FFE-9E72-7868102C2186}" type="pres">
      <dgm:prSet presAssocID="{B5664258-86E4-48FF-9B0B-6D88088651DD}" presName="descendantText" presStyleLbl="alignAccFollowNode1" presStyleIdx="0" presStyleCnt="2" custScaleX="75041" custScaleY="66432" custLinFactX="-21973" custLinFactNeighborX="-100000" custLinFactNeighborY="38860">
        <dgm:presLayoutVars>
          <dgm:bulletEnabled val="1"/>
        </dgm:presLayoutVars>
      </dgm:prSet>
      <dgm:spPr/>
    </dgm:pt>
    <dgm:pt modelId="{873B855C-7A26-4F57-A46D-7C8BDCA46CCF}" type="pres">
      <dgm:prSet presAssocID="{FEF83070-AEB1-4DBF-AEEE-E353A34E6D58}" presName="sp" presStyleCnt="0"/>
      <dgm:spPr/>
    </dgm:pt>
    <dgm:pt modelId="{ABEEE6DF-05BD-4574-B6B6-BC22FE2A33A8}" type="pres">
      <dgm:prSet presAssocID="{35AE0026-306D-4FF9-845A-78FE0BF90EB9}" presName="linNode" presStyleCnt="0"/>
      <dgm:spPr/>
    </dgm:pt>
    <dgm:pt modelId="{E0B69AA6-7F51-4559-BEBF-8064EF2455B9}" type="pres">
      <dgm:prSet presAssocID="{35AE0026-306D-4FF9-845A-78FE0BF90EB9}" presName="parentText" presStyleLbl="node1" presStyleIdx="1" presStyleCnt="2" custScaleX="132249" custScaleY="28645" custLinFactY="-100000" custLinFactNeighborX="81111" custLinFactNeighborY="-141657">
        <dgm:presLayoutVars>
          <dgm:chMax val="1"/>
          <dgm:bulletEnabled val="1"/>
        </dgm:presLayoutVars>
      </dgm:prSet>
      <dgm:spPr/>
    </dgm:pt>
    <dgm:pt modelId="{9063157D-3668-4773-B59F-F6E23C1DFB89}" type="pres">
      <dgm:prSet presAssocID="{35AE0026-306D-4FF9-845A-78FE0BF90EB9}" presName="descendantText" presStyleLbl="alignAccFollowNode1" presStyleIdx="1" presStyleCnt="2" custScaleX="74020" custScaleY="61312" custLinFactNeighborX="8469" custLinFactNeighborY="-30813">
        <dgm:presLayoutVars>
          <dgm:bulletEnabled val="1"/>
        </dgm:presLayoutVars>
      </dgm:prSet>
      <dgm:spPr/>
    </dgm:pt>
  </dgm:ptLst>
  <dgm:cxnLst>
    <dgm:cxn modelId="{6943230B-E6BC-4B3D-92BB-34513B12503C}" type="presOf" srcId="{02C75F46-8FA4-43FA-B336-159AB2CD50CA}" destId="{6D4ADB1B-DB5B-4FFE-9E72-7868102C2186}" srcOrd="0" destOrd="5" presId="urn:microsoft.com/office/officeart/2005/8/layout/vList5"/>
    <dgm:cxn modelId="{D1F99B12-BF3F-4901-BB61-6664877428AA}" srcId="{B5664258-86E4-48FF-9B0B-6D88088651DD}" destId="{02C75F46-8FA4-43FA-B336-159AB2CD50CA}" srcOrd="5" destOrd="0" parTransId="{CBE456CD-6329-40D4-96FE-6F71FF79A835}" sibTransId="{AF7A010A-54CF-429A-A3B1-8E3B15DC96E1}"/>
    <dgm:cxn modelId="{9EA74813-AFB1-45CF-805A-1998469EB16E}" type="presOf" srcId="{390837B7-A136-43F1-BA1D-364178CAABA5}" destId="{6D4ADB1B-DB5B-4FFE-9E72-7868102C2186}" srcOrd="0" destOrd="0" presId="urn:microsoft.com/office/officeart/2005/8/layout/vList5"/>
    <dgm:cxn modelId="{99016B13-048C-4668-ACB7-1740F71A6AB8}" srcId="{35AE0026-306D-4FF9-845A-78FE0BF90EB9}" destId="{4A64B9A0-174C-49C9-A6D9-EBCDC50A93D2}" srcOrd="2" destOrd="0" parTransId="{DA9ECE54-EDD2-48FF-A556-2C2DCE8A6841}" sibTransId="{EDCDBAA8-41A2-49C6-A991-061A896B8C82}"/>
    <dgm:cxn modelId="{6F093122-B5B6-4562-9185-6F0D0D31AFE2}" type="presOf" srcId="{0F81100B-4BE0-4F82-B9A7-91FFEAABDA62}" destId="{9063157D-3668-4773-B59F-F6E23C1DFB89}" srcOrd="0" destOrd="1" presId="urn:microsoft.com/office/officeart/2005/8/layout/vList5"/>
    <dgm:cxn modelId="{7398AA32-7CBC-4E31-B9CA-3797DD2E021C}" type="presOf" srcId="{4A64B9A0-174C-49C9-A6D9-EBCDC50A93D2}" destId="{9063157D-3668-4773-B59F-F6E23C1DFB89}" srcOrd="0" destOrd="2" presId="urn:microsoft.com/office/officeart/2005/8/layout/vList5"/>
    <dgm:cxn modelId="{DBD59435-E8E0-4F73-AF6C-201EE2A2F539}" type="presOf" srcId="{35AE0026-306D-4FF9-845A-78FE0BF90EB9}" destId="{E0B69AA6-7F51-4559-BEBF-8064EF2455B9}" srcOrd="0" destOrd="0" presId="urn:microsoft.com/office/officeart/2005/8/layout/vList5"/>
    <dgm:cxn modelId="{A58BA241-10BB-4CB2-B37D-209A632A2DD5}" type="presOf" srcId="{9D08B519-85A1-4399-809F-C91B619C6C04}" destId="{9063157D-3668-4773-B59F-F6E23C1DFB89}" srcOrd="0" destOrd="4" presId="urn:microsoft.com/office/officeart/2005/8/layout/vList5"/>
    <dgm:cxn modelId="{DA61B365-528A-4BB8-832F-1B316A09613D}" srcId="{B5664258-86E4-48FF-9B0B-6D88088651DD}" destId="{5FDF63D2-DA17-4834-AC9E-4B8485998BF6}" srcOrd="2" destOrd="0" parTransId="{B089A80B-7882-4322-9D25-0E339B22D768}" sibTransId="{5AB37058-985A-4C04-A0FA-BC3660F3F7E5}"/>
    <dgm:cxn modelId="{DBD9F051-B981-4B90-A4D9-0699CD3AA207}" srcId="{B5664258-86E4-48FF-9B0B-6D88088651DD}" destId="{2BBD394A-BB2A-4722-B1A9-E058C3F27CEF}" srcOrd="1" destOrd="0" parTransId="{3D0F1CAB-23F0-4FF8-B2B8-DFC3F5D54B27}" sibTransId="{1C92C46D-5783-4F25-86D7-41995B2DE1D7}"/>
    <dgm:cxn modelId="{6A3FC87B-14B6-4D8F-9567-1158D1D42671}" srcId="{35AE0026-306D-4FF9-845A-78FE0BF90EB9}" destId="{0F700341-940C-45C5-8E93-AEF72448EFA7}" srcOrd="0" destOrd="0" parTransId="{3E2A364F-C973-4BDF-BCAA-C429D63A1800}" sibTransId="{FEC5CA69-4A11-43E7-AFFD-76D6EB0D15B8}"/>
    <dgm:cxn modelId="{25C0C77D-DC8B-4F65-B2C8-8A5852A1599A}" type="presOf" srcId="{2CD11A65-5648-4C79-AC71-553B61658A78}" destId="{F61A1A7F-BB20-42BA-9973-D796A031F7CB}" srcOrd="0" destOrd="0" presId="urn:microsoft.com/office/officeart/2005/8/layout/vList5"/>
    <dgm:cxn modelId="{C0869F80-B217-4DE8-AE3D-487FC1249EC8}" type="presOf" srcId="{12D8C1BA-54E3-4E98-BE04-E448ECD60CD5}" destId="{6D4ADB1B-DB5B-4FFE-9E72-7868102C2186}" srcOrd="0" destOrd="4" presId="urn:microsoft.com/office/officeart/2005/8/layout/vList5"/>
    <dgm:cxn modelId="{C012E494-29C2-426B-BBAF-35541066E1C5}" type="presOf" srcId="{664155A3-E64F-4DB5-9303-F0D021297482}" destId="{6D4ADB1B-DB5B-4FFE-9E72-7868102C2186}" srcOrd="0" destOrd="3" presId="urn:microsoft.com/office/officeart/2005/8/layout/vList5"/>
    <dgm:cxn modelId="{66E9C09B-C420-4E4D-94B4-76E2D6F4E35D}" srcId="{B5664258-86E4-48FF-9B0B-6D88088651DD}" destId="{664155A3-E64F-4DB5-9303-F0D021297482}" srcOrd="3" destOrd="0" parTransId="{AD5A6559-FAC4-44CA-ACCC-1D8B54B702B3}" sibTransId="{6B96FB02-7A3D-4075-B0AE-CE6B7EA4A737}"/>
    <dgm:cxn modelId="{D16CF2A7-1381-492E-A861-0A630C8006A0}" type="presOf" srcId="{B5664258-86E4-48FF-9B0B-6D88088651DD}" destId="{756642F3-43F0-41F9-AB0B-D312E5F17207}" srcOrd="0" destOrd="0" presId="urn:microsoft.com/office/officeart/2005/8/layout/vList5"/>
    <dgm:cxn modelId="{FCE8E4B4-ED25-4FFF-8DDC-34C2793895C0}" srcId="{35AE0026-306D-4FF9-845A-78FE0BF90EB9}" destId="{0F81100B-4BE0-4F82-B9A7-91FFEAABDA62}" srcOrd="1" destOrd="0" parTransId="{622A1A0B-9754-4A53-95A3-44F7668D070A}" sibTransId="{F48A65DD-A83B-4CCF-A23A-41A02551351D}"/>
    <dgm:cxn modelId="{D08105B7-F359-4A60-801A-D5C765A30B8C}" type="presOf" srcId="{BF3CB2D4-D77A-4AF1-A486-5FDE1ADED0E1}" destId="{9063157D-3668-4773-B59F-F6E23C1DFB89}" srcOrd="0" destOrd="3" presId="urn:microsoft.com/office/officeart/2005/8/layout/vList5"/>
    <dgm:cxn modelId="{2BBD71BE-C1F1-4B04-8B4E-7D13F4BCA934}" srcId="{2CD11A65-5648-4C79-AC71-553B61658A78}" destId="{B5664258-86E4-48FF-9B0B-6D88088651DD}" srcOrd="0" destOrd="0" parTransId="{ED502C53-14FF-4480-B0EB-013BCB16F962}" sibTransId="{FEF83070-AEB1-4DBF-AEEE-E353A34E6D58}"/>
    <dgm:cxn modelId="{8560B0BF-93F4-46F4-BBF9-A34602B8BF7D}" type="presOf" srcId="{0F700341-940C-45C5-8E93-AEF72448EFA7}" destId="{9063157D-3668-4773-B59F-F6E23C1DFB89}" srcOrd="0" destOrd="0" presId="urn:microsoft.com/office/officeart/2005/8/layout/vList5"/>
    <dgm:cxn modelId="{9C99C7CC-6E99-4323-86A5-B975405A3CE7}" type="presOf" srcId="{5FDF63D2-DA17-4834-AC9E-4B8485998BF6}" destId="{6D4ADB1B-DB5B-4FFE-9E72-7868102C2186}" srcOrd="0" destOrd="2" presId="urn:microsoft.com/office/officeart/2005/8/layout/vList5"/>
    <dgm:cxn modelId="{10A8B4D0-7045-4354-8688-833D5F8EF56E}" srcId="{35AE0026-306D-4FF9-845A-78FE0BF90EB9}" destId="{BF3CB2D4-D77A-4AF1-A486-5FDE1ADED0E1}" srcOrd="3" destOrd="0" parTransId="{D0B4F91B-C795-4242-A8A8-8540548F8E59}" sibTransId="{9C334FFA-057E-413B-A8BC-D278B39FA12D}"/>
    <dgm:cxn modelId="{7D2E2AD6-F12B-46CF-BF94-0A62790D4858}" srcId="{35AE0026-306D-4FF9-845A-78FE0BF90EB9}" destId="{9D08B519-85A1-4399-809F-C91B619C6C04}" srcOrd="4" destOrd="0" parTransId="{4A45110B-FAC2-4C5A-B854-040C07B4D8BA}" sibTransId="{9C4979F6-5D13-46FE-8223-23E28A37BCAD}"/>
    <dgm:cxn modelId="{9CC884D7-DBCE-4738-AFD0-437643E02123}" srcId="{B5664258-86E4-48FF-9B0B-6D88088651DD}" destId="{390837B7-A136-43F1-BA1D-364178CAABA5}" srcOrd="0" destOrd="0" parTransId="{58EC8A0B-A245-4E43-B667-9EC66424A253}" sibTransId="{AB5705D6-9873-43C5-8CEE-A5A22F898A0D}"/>
    <dgm:cxn modelId="{F641C1DB-16BF-4459-AFB0-F28C95ECF266}" type="presOf" srcId="{26F134C6-B261-4E02-9A94-61113180C336}" destId="{9063157D-3668-4773-B59F-F6E23C1DFB89}" srcOrd="0" destOrd="5" presId="urn:microsoft.com/office/officeart/2005/8/layout/vList5"/>
    <dgm:cxn modelId="{1321CDEC-820E-4323-8880-6096546838CB}" srcId="{2CD11A65-5648-4C79-AC71-553B61658A78}" destId="{35AE0026-306D-4FF9-845A-78FE0BF90EB9}" srcOrd="1" destOrd="0" parTransId="{F64E4BF9-2C57-4156-90D9-1C60E003D81E}" sibTransId="{7BDC560B-DB76-481B-BC67-1E2D2856B294}"/>
    <dgm:cxn modelId="{9CDC47F1-2006-423A-9B2F-40CCEA1007DC}" type="presOf" srcId="{2BBD394A-BB2A-4722-B1A9-E058C3F27CEF}" destId="{6D4ADB1B-DB5B-4FFE-9E72-7868102C2186}" srcOrd="0" destOrd="1" presId="urn:microsoft.com/office/officeart/2005/8/layout/vList5"/>
    <dgm:cxn modelId="{BF0FBFF1-64D1-4776-952C-FC78A276B153}" srcId="{35AE0026-306D-4FF9-845A-78FE0BF90EB9}" destId="{26F134C6-B261-4E02-9A94-61113180C336}" srcOrd="5" destOrd="0" parTransId="{375C1C3A-AAC1-4BBB-8F69-FD20EFDDC03C}" sibTransId="{869F4712-77C5-4A40-8D96-514132A38BF6}"/>
    <dgm:cxn modelId="{9D1EA5FF-E15E-41F5-A35D-C4B7A90EB81F}" srcId="{B5664258-86E4-48FF-9B0B-6D88088651DD}" destId="{12D8C1BA-54E3-4E98-BE04-E448ECD60CD5}" srcOrd="4" destOrd="0" parTransId="{B64C5762-B950-4769-A669-AF77C6197A60}" sibTransId="{549EA785-4801-455A-91AF-E9E17266F308}"/>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D0375D95-1027-4CC6-9D85-6E61B2DA843E}" type="presParOf" srcId="{B34DC5B2-D857-4503-A7AB-9C520252E791}" destId="{6D4ADB1B-DB5B-4FFE-9E72-7868102C2186}" srcOrd="1" destOrd="0" presId="urn:microsoft.com/office/officeart/2005/8/layout/vList5"/>
    <dgm:cxn modelId="{A5F0904D-4ED6-4485-9566-EDEA5B7571B2}" type="presParOf" srcId="{F61A1A7F-BB20-42BA-9973-D796A031F7CB}" destId="{873B855C-7A26-4F57-A46D-7C8BDCA46CCF}" srcOrd="1" destOrd="0" presId="urn:microsoft.com/office/officeart/2005/8/layout/vList5"/>
    <dgm:cxn modelId="{3F82F1C8-1901-4594-B04F-85A8A8006762}" type="presParOf" srcId="{F61A1A7F-BB20-42BA-9973-D796A031F7CB}" destId="{ABEEE6DF-05BD-4574-B6B6-BC22FE2A33A8}" srcOrd="2" destOrd="0" presId="urn:microsoft.com/office/officeart/2005/8/layout/vList5"/>
    <dgm:cxn modelId="{0F01129B-16DB-432D-9F0D-F91DA4040621}" type="presParOf" srcId="{ABEEE6DF-05BD-4574-B6B6-BC22FE2A33A8}" destId="{E0B69AA6-7F51-4559-BEBF-8064EF2455B9}" srcOrd="0" destOrd="0" presId="urn:microsoft.com/office/officeart/2005/8/layout/vList5"/>
    <dgm:cxn modelId="{03126990-5B43-4D16-A6F6-341DB2F65BED}" type="presParOf" srcId="{ABEEE6DF-05BD-4574-B6B6-BC22FE2A33A8}" destId="{9063157D-3668-4773-B59F-F6E23C1DFB8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ADB1B-DB5B-4FFE-9E72-7868102C2186}">
      <dsp:nvSpPr>
        <dsp:cNvPr id="0" name=""/>
        <dsp:cNvSpPr/>
      </dsp:nvSpPr>
      <dsp:spPr>
        <a:xfrm rot="5400000">
          <a:off x="1575479" y="17067"/>
          <a:ext cx="2275222" cy="535452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SharePoint 2010 workflows, released with SharePoint Server 2010, are hosted, and executed in SharePoint workflow runtime.</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Workflow engine lives in SharePoint</a:t>
          </a:r>
        </a:p>
        <a:p>
          <a:pPr marL="228600" lvl="1" indent="-228600" algn="l" defTabSz="889000">
            <a:lnSpc>
              <a:spcPct val="90000"/>
            </a:lnSpc>
            <a:spcBef>
              <a:spcPct val="0"/>
            </a:spcBef>
            <a:spcAft>
              <a:spcPct val="15000"/>
            </a:spcAft>
            <a:buFont typeface="Arial" panose="020B0604020202020204" pitchFamily="34" charset="0"/>
            <a:buChar char="•"/>
          </a:pPr>
          <a:r>
            <a:rPr lang="en-US" sz="2000" b="1" kern="1200" dirty="0"/>
            <a:t>As of Nov 2020 SharePoint 2010 Workflow will be retired</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35827" y="1667787"/>
        <a:ext cx="5243460" cy="2053088"/>
      </dsp:txXfrm>
    </dsp:sp>
    <dsp:sp modelId="{756642F3-43F0-41F9-AB0B-D312E5F17207}">
      <dsp:nvSpPr>
        <dsp:cNvPr id="0" name=""/>
        <dsp:cNvSpPr/>
      </dsp:nvSpPr>
      <dsp:spPr>
        <a:xfrm>
          <a:off x="0" y="0"/>
          <a:ext cx="5368526" cy="13872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SharePoint 2010 Workflow</a:t>
          </a:r>
        </a:p>
      </dsp:txBody>
      <dsp:txXfrm>
        <a:off x="67719" y="67719"/>
        <a:ext cx="5233088" cy="1251788"/>
      </dsp:txXfrm>
    </dsp:sp>
    <dsp:sp modelId="{9063157D-3668-4773-B59F-F6E23C1DFB89}">
      <dsp:nvSpPr>
        <dsp:cNvPr id="0" name=""/>
        <dsp:cNvSpPr/>
      </dsp:nvSpPr>
      <dsp:spPr>
        <a:xfrm rot="5400000">
          <a:off x="7425369" y="28783"/>
          <a:ext cx="2165929" cy="528167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SharePoint 2013 workflows, released with SharePoint Server 2013, are hosted in SharePoint, and executed in Workflow Manager, that runs independently.</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Workflow engine lives outside of SharePoint</a:t>
          </a:r>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5867497" y="1692387"/>
        <a:ext cx="5175942" cy="1954465"/>
      </dsp:txXfrm>
    </dsp:sp>
    <dsp:sp modelId="{E0B69AA6-7F51-4559-BEBF-8064EF2455B9}">
      <dsp:nvSpPr>
        <dsp:cNvPr id="0" name=""/>
        <dsp:cNvSpPr/>
      </dsp:nvSpPr>
      <dsp:spPr>
        <a:xfrm>
          <a:off x="5841090" y="0"/>
          <a:ext cx="5308080" cy="145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SharePoint 2013 Workflow</a:t>
          </a:r>
        </a:p>
      </dsp:txBody>
      <dsp:txXfrm>
        <a:off x="5911896" y="70806"/>
        <a:ext cx="5166468" cy="1308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ADB1B-DB5B-4FFE-9E72-7868102C2186}">
      <dsp:nvSpPr>
        <dsp:cNvPr id="0" name=""/>
        <dsp:cNvSpPr/>
      </dsp:nvSpPr>
      <dsp:spPr>
        <a:xfrm rot="5400000">
          <a:off x="1582280" y="-212051"/>
          <a:ext cx="1953268" cy="505024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SharePoint Designer is the most used application to author and publish classic workflows in SharePoint</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Specific to SharePoint only</a:t>
          </a:r>
        </a:p>
        <a:p>
          <a:pPr marL="228600" lvl="1" indent="-228600" algn="l" defTabSz="889000">
            <a:lnSpc>
              <a:spcPct val="90000"/>
            </a:lnSpc>
            <a:spcBef>
              <a:spcPct val="0"/>
            </a:spcBef>
            <a:spcAft>
              <a:spcPct val="15000"/>
            </a:spcAft>
            <a:buFont typeface="Arial" panose="020B0604020202020204" pitchFamily="34" charset="0"/>
            <a:buChar char="•"/>
          </a:pPr>
          <a:r>
            <a:rPr lang="en-US" sz="2000" b="1" kern="1200" dirty="0"/>
            <a:t>Target Users: </a:t>
          </a:r>
          <a:r>
            <a:rPr lang="en-US" sz="2000" kern="1200" dirty="0"/>
            <a:t>Information workers, business analysts, SharePoint developers</a:t>
          </a:r>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33791" y="1431789"/>
        <a:ext cx="4954896" cy="1762566"/>
      </dsp:txXfrm>
    </dsp:sp>
    <dsp:sp modelId="{756642F3-43F0-41F9-AB0B-D312E5F17207}">
      <dsp:nvSpPr>
        <dsp:cNvPr id="0" name=""/>
        <dsp:cNvSpPr/>
      </dsp:nvSpPr>
      <dsp:spPr>
        <a:xfrm>
          <a:off x="0" y="0"/>
          <a:ext cx="5063450" cy="11909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SharePoint Designer</a:t>
          </a:r>
        </a:p>
      </dsp:txBody>
      <dsp:txXfrm>
        <a:off x="58136" y="58136"/>
        <a:ext cx="4947178" cy="1074656"/>
      </dsp:txXfrm>
    </dsp:sp>
    <dsp:sp modelId="{9063157D-3668-4773-B59F-F6E23C1DFB89}">
      <dsp:nvSpPr>
        <dsp:cNvPr id="0" name=""/>
        <dsp:cNvSpPr/>
      </dsp:nvSpPr>
      <dsp:spPr>
        <a:xfrm rot="5400000">
          <a:off x="7095112" y="-198909"/>
          <a:ext cx="1859441" cy="498153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Professional Developers, looking to extend and build more complex workflows, use Visual Studio to create and publish workflows in SharePoint.</a:t>
          </a:r>
        </a:p>
        <a:p>
          <a:pPr marL="228600" lvl="1" indent="-228600" algn="l" defTabSz="889000">
            <a:lnSpc>
              <a:spcPct val="90000"/>
            </a:lnSpc>
            <a:spcBef>
              <a:spcPct val="0"/>
            </a:spcBef>
            <a:spcAft>
              <a:spcPct val="15000"/>
            </a:spcAft>
            <a:buFont typeface="Arial" panose="020B0604020202020204" pitchFamily="34" charset="0"/>
            <a:buChar char="•"/>
          </a:pPr>
          <a:r>
            <a:rPr lang="en-US" sz="2000" b="1" kern="1200" dirty="0"/>
            <a:t>Target users: </a:t>
          </a:r>
          <a:r>
            <a:rPr lang="en-US" sz="2000" kern="1200" dirty="0"/>
            <a:t>Intermediate or advanced software developers</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dsp:txBody>
      <dsp:txXfrm rot="-5400000">
        <a:off x="5534066" y="1452907"/>
        <a:ext cx="4890764" cy="1677901"/>
      </dsp:txXfrm>
    </dsp:sp>
    <dsp:sp modelId="{E0B69AA6-7F51-4559-BEBF-8064EF2455B9}">
      <dsp:nvSpPr>
        <dsp:cNvPr id="0" name=""/>
        <dsp:cNvSpPr/>
      </dsp:nvSpPr>
      <dsp:spPr>
        <a:xfrm>
          <a:off x="5509160" y="0"/>
          <a:ext cx="5006439" cy="12452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Visual Studio</a:t>
          </a:r>
        </a:p>
      </dsp:txBody>
      <dsp:txXfrm>
        <a:off x="5569947" y="60787"/>
        <a:ext cx="4884865" cy="11236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68FB3B-1A57-4A71-BC51-C9F73A1C406D}">
      <dsp:nvSpPr>
        <dsp:cNvPr id="0" name=""/>
        <dsp:cNvSpPr/>
      </dsp:nvSpPr>
      <dsp:spPr>
        <a:xfrm>
          <a:off x="3571" y="42000"/>
          <a:ext cx="3123406" cy="3123406"/>
        </a:xfrm>
        <a:prstGeom prst="octagon">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Classic Workflow</a:t>
          </a:r>
        </a:p>
      </dsp:txBody>
      <dsp:txXfrm>
        <a:off x="460978" y="499407"/>
        <a:ext cx="2208592" cy="2208592"/>
      </dsp:txXfrm>
    </dsp:sp>
    <dsp:sp modelId="{2C5A39CF-914D-455C-9314-3C2BC9D67DDE}">
      <dsp:nvSpPr>
        <dsp:cNvPr id="0" name=""/>
        <dsp:cNvSpPr/>
      </dsp:nvSpPr>
      <dsp:spPr>
        <a:xfrm>
          <a:off x="3595489" y="1022750"/>
          <a:ext cx="993243" cy="11619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dirty="0"/>
        </a:p>
      </dsp:txBody>
      <dsp:txXfrm>
        <a:off x="3595489" y="1255131"/>
        <a:ext cx="695270" cy="697145"/>
      </dsp:txXfrm>
    </dsp:sp>
    <dsp:sp modelId="{BF3C3608-0845-4065-92A0-4FB0A2C8136C}">
      <dsp:nvSpPr>
        <dsp:cNvPr id="0" name=""/>
        <dsp:cNvSpPr/>
      </dsp:nvSpPr>
      <dsp:spPr>
        <a:xfrm>
          <a:off x="5001021" y="42000"/>
          <a:ext cx="3123406" cy="3123406"/>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Power Automate</a:t>
          </a:r>
        </a:p>
      </dsp:txBody>
      <dsp:txXfrm>
        <a:off x="5458433" y="499412"/>
        <a:ext cx="2208582" cy="22085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ADB1B-DB5B-4FFE-9E72-7868102C2186}">
      <dsp:nvSpPr>
        <dsp:cNvPr id="0" name=""/>
        <dsp:cNvSpPr/>
      </dsp:nvSpPr>
      <dsp:spPr>
        <a:xfrm rot="5400000">
          <a:off x="5274989" y="-1636824"/>
          <a:ext cx="3380713" cy="75084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Power Automate is one of the pillars of Power Platform and is the recommended workflow tool for SharePoint</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Powerful workflow automation with a no-code/low-code approach </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Tightly integrated with SharePoint Online but it is not limited to just SharePoint as it can connect to hundreds of popular apps and services</a:t>
          </a:r>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3211104" y="592094"/>
        <a:ext cx="7343451" cy="3050647"/>
      </dsp:txXfrm>
    </dsp:sp>
    <dsp:sp modelId="{756642F3-43F0-41F9-AB0B-D312E5F17207}">
      <dsp:nvSpPr>
        <dsp:cNvPr id="0" name=""/>
        <dsp:cNvSpPr/>
      </dsp:nvSpPr>
      <dsp:spPr>
        <a:xfrm>
          <a:off x="2408" y="230216"/>
          <a:ext cx="3207377" cy="38350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Power Automate</a:t>
          </a:r>
        </a:p>
      </dsp:txBody>
      <dsp:txXfrm>
        <a:off x="158979" y="386787"/>
        <a:ext cx="2894235" cy="35219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4E045-52F6-46C5-A70C-D244454D9BC1}">
      <dsp:nvSpPr>
        <dsp:cNvPr id="0" name=""/>
        <dsp:cNvSpPr/>
      </dsp:nvSpPr>
      <dsp:spPr>
        <a:xfrm>
          <a:off x="1730062" y="1593304"/>
          <a:ext cx="1379981" cy="1379981"/>
        </a:xfrm>
        <a:prstGeom prst="ellipse">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SharePoint Workflows</a:t>
          </a:r>
        </a:p>
      </dsp:txBody>
      <dsp:txXfrm>
        <a:off x="1932156" y="1795398"/>
        <a:ext cx="975793" cy="975793"/>
      </dsp:txXfrm>
    </dsp:sp>
    <dsp:sp modelId="{05C61300-8039-41CA-BADC-49128DB00155}">
      <dsp:nvSpPr>
        <dsp:cNvPr id="0" name=""/>
        <dsp:cNvSpPr/>
      </dsp:nvSpPr>
      <dsp:spPr>
        <a:xfrm rot="5530734">
          <a:off x="1968187" y="3231639"/>
          <a:ext cx="816602"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79E945-FD38-4059-B470-8191467B9C5C}">
      <dsp:nvSpPr>
        <dsp:cNvPr id="0" name=""/>
        <dsp:cNvSpPr/>
      </dsp:nvSpPr>
      <dsp:spPr>
        <a:xfrm>
          <a:off x="1705474" y="3311899"/>
          <a:ext cx="1310982" cy="1048786"/>
        </a:xfrm>
        <a:prstGeom prst="roundRect">
          <a:avLst>
            <a:gd name="adj" fmla="val 10000"/>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SharePoint Site</a:t>
          </a:r>
        </a:p>
      </dsp:txBody>
      <dsp:txXfrm>
        <a:off x="1736192" y="3342617"/>
        <a:ext cx="1249546" cy="987350"/>
      </dsp:txXfrm>
    </dsp:sp>
    <dsp:sp modelId="{9FA3F35A-8B49-46BD-B311-2011B16C6400}">
      <dsp:nvSpPr>
        <dsp:cNvPr id="0" name=""/>
        <dsp:cNvSpPr/>
      </dsp:nvSpPr>
      <dsp:spPr>
        <a:xfrm rot="12707195">
          <a:off x="675937" y="1373896"/>
          <a:ext cx="1187928"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29AB18-8E6A-4133-9B32-B4367B971736}">
      <dsp:nvSpPr>
        <dsp:cNvPr id="0" name=""/>
        <dsp:cNvSpPr/>
      </dsp:nvSpPr>
      <dsp:spPr>
        <a:xfrm>
          <a:off x="109530" y="733276"/>
          <a:ext cx="1310982" cy="1048786"/>
        </a:xfrm>
        <a:prstGeom prst="roundRect">
          <a:avLst>
            <a:gd name="adj" fmla="val 10000"/>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Triggers</a:t>
          </a:r>
        </a:p>
      </dsp:txBody>
      <dsp:txXfrm>
        <a:off x="140248" y="763994"/>
        <a:ext cx="1249546" cy="987350"/>
      </dsp:txXfrm>
    </dsp:sp>
    <dsp:sp modelId="{A9D7B79E-F7CE-480F-A29B-2CD91DCF8858}">
      <dsp:nvSpPr>
        <dsp:cNvPr id="0" name=""/>
        <dsp:cNvSpPr/>
      </dsp:nvSpPr>
      <dsp:spPr>
        <a:xfrm rot="16214344">
          <a:off x="1975583" y="894909"/>
          <a:ext cx="898883"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7E0808-0511-4F45-A005-E97DCC339720}">
      <dsp:nvSpPr>
        <dsp:cNvPr id="0" name=""/>
        <dsp:cNvSpPr/>
      </dsp:nvSpPr>
      <dsp:spPr>
        <a:xfrm>
          <a:off x="1771409" y="117725"/>
          <a:ext cx="1310982" cy="1048786"/>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Conditions</a:t>
          </a:r>
        </a:p>
        <a:p>
          <a:pPr marL="0" lvl="0" indent="0" algn="ctr" defTabSz="711200">
            <a:lnSpc>
              <a:spcPct val="90000"/>
            </a:lnSpc>
            <a:spcBef>
              <a:spcPct val="0"/>
            </a:spcBef>
            <a:spcAft>
              <a:spcPct val="35000"/>
            </a:spcAft>
            <a:buNone/>
          </a:pPr>
          <a:r>
            <a:rPr lang="en-US" sz="1600" kern="1200" dirty="0"/>
            <a:t>/Loops</a:t>
          </a:r>
        </a:p>
      </dsp:txBody>
      <dsp:txXfrm>
        <a:off x="1802127" y="148443"/>
        <a:ext cx="1249546" cy="987350"/>
      </dsp:txXfrm>
    </dsp:sp>
    <dsp:sp modelId="{660C2F9B-4CD1-48F0-830B-B24113BA874E}">
      <dsp:nvSpPr>
        <dsp:cNvPr id="0" name=""/>
        <dsp:cNvSpPr/>
      </dsp:nvSpPr>
      <dsp:spPr>
        <a:xfrm rot="19843385">
          <a:off x="3006380" y="1425645"/>
          <a:ext cx="1185355"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41BB08-E588-4B72-8C24-59C29735657F}">
      <dsp:nvSpPr>
        <dsp:cNvPr id="0" name=""/>
        <dsp:cNvSpPr/>
      </dsp:nvSpPr>
      <dsp:spPr>
        <a:xfrm>
          <a:off x="3460540" y="808062"/>
          <a:ext cx="1310982" cy="1048786"/>
        </a:xfrm>
        <a:prstGeom prst="roundRect">
          <a:avLst>
            <a:gd name="adj" fmla="val 10000"/>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Actions</a:t>
          </a:r>
        </a:p>
      </dsp:txBody>
      <dsp:txXfrm>
        <a:off x="3491258" y="838780"/>
        <a:ext cx="1249546" cy="9873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4E045-52F6-46C5-A70C-D244454D9BC1}">
      <dsp:nvSpPr>
        <dsp:cNvPr id="0" name=""/>
        <dsp:cNvSpPr/>
      </dsp:nvSpPr>
      <dsp:spPr>
        <a:xfrm>
          <a:off x="1730062" y="1593304"/>
          <a:ext cx="1379981" cy="1379981"/>
        </a:xfrm>
        <a:prstGeom prst="ellipse">
          <a:avLst/>
        </a:prstGeom>
        <a:solidFill>
          <a:schemeClr val="accent1">
            <a:lumMod val="75000"/>
            <a:alpha val="98000"/>
          </a:schemeClr>
        </a:solidFill>
        <a:ln w="12700" cap="flat" cmpd="sng" algn="ctr">
          <a:solidFill>
            <a:schemeClr val="lt1">
              <a:hueOff val="0"/>
              <a:satOff val="0"/>
              <a:lumOff val="0"/>
              <a:alphaOff val="0"/>
            </a:schemeClr>
          </a:solidFill>
          <a:prstDash val="solid"/>
          <a:miter lim="800000"/>
        </a:ln>
        <a:effectLst>
          <a:outerShdw blurRad="254000" dist="38100" dir="16200000" sx="101000" sy="101000" rotWithShape="0">
            <a:schemeClr val="accent1">
              <a:lumMod val="75000"/>
              <a:alpha val="90000"/>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Power Automate</a:t>
          </a:r>
        </a:p>
      </dsp:txBody>
      <dsp:txXfrm>
        <a:off x="1932156" y="1795398"/>
        <a:ext cx="975793" cy="975793"/>
      </dsp:txXfrm>
    </dsp:sp>
    <dsp:sp modelId="{05C61300-8039-41CA-BADC-49128DB00155}">
      <dsp:nvSpPr>
        <dsp:cNvPr id="0" name=""/>
        <dsp:cNvSpPr/>
      </dsp:nvSpPr>
      <dsp:spPr>
        <a:xfrm rot="5480806">
          <a:off x="1985160" y="3231782"/>
          <a:ext cx="815941"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79E945-FD38-4059-B470-8191467B9C5C}">
      <dsp:nvSpPr>
        <dsp:cNvPr id="0" name=""/>
        <dsp:cNvSpPr/>
      </dsp:nvSpPr>
      <dsp:spPr>
        <a:xfrm>
          <a:off x="1728051" y="3311894"/>
          <a:ext cx="1310982" cy="1048786"/>
        </a:xfrm>
        <a:prstGeom prst="roundRect">
          <a:avLst>
            <a:gd name="adj" fmla="val 10000"/>
          </a:avLst>
        </a:prstGeom>
        <a:solidFill>
          <a:schemeClr val="accent1">
            <a:lumMod val="75000"/>
            <a:alpha val="9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300+ Data sources</a:t>
          </a:r>
        </a:p>
      </dsp:txBody>
      <dsp:txXfrm>
        <a:off x="1758769" y="3342612"/>
        <a:ext cx="1249546" cy="987350"/>
      </dsp:txXfrm>
    </dsp:sp>
    <dsp:sp modelId="{9FA3F35A-8B49-46BD-B311-2011B16C6400}">
      <dsp:nvSpPr>
        <dsp:cNvPr id="0" name=""/>
        <dsp:cNvSpPr/>
      </dsp:nvSpPr>
      <dsp:spPr>
        <a:xfrm rot="12707195">
          <a:off x="675937" y="1373896"/>
          <a:ext cx="1187928"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29AB18-8E6A-4133-9B32-B4367B971736}">
      <dsp:nvSpPr>
        <dsp:cNvPr id="0" name=""/>
        <dsp:cNvSpPr/>
      </dsp:nvSpPr>
      <dsp:spPr>
        <a:xfrm>
          <a:off x="109530" y="733276"/>
          <a:ext cx="1310982" cy="1048786"/>
        </a:xfrm>
        <a:prstGeom prst="roundRect">
          <a:avLst>
            <a:gd name="adj" fmla="val 10000"/>
          </a:avLst>
        </a:prstGeom>
        <a:solidFill>
          <a:schemeClr val="accent1">
            <a:lumMod val="75000"/>
            <a:alpha val="9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Triggers</a:t>
          </a:r>
        </a:p>
      </dsp:txBody>
      <dsp:txXfrm>
        <a:off x="140248" y="763994"/>
        <a:ext cx="1249546" cy="987350"/>
      </dsp:txXfrm>
    </dsp:sp>
    <dsp:sp modelId="{A9D7B79E-F7CE-480F-A29B-2CD91DCF8858}">
      <dsp:nvSpPr>
        <dsp:cNvPr id="0" name=""/>
        <dsp:cNvSpPr/>
      </dsp:nvSpPr>
      <dsp:spPr>
        <a:xfrm rot="16214344">
          <a:off x="1975583" y="894909"/>
          <a:ext cx="898883"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7E0808-0511-4F45-A005-E97DCC339720}">
      <dsp:nvSpPr>
        <dsp:cNvPr id="0" name=""/>
        <dsp:cNvSpPr/>
      </dsp:nvSpPr>
      <dsp:spPr>
        <a:xfrm>
          <a:off x="1771409" y="117725"/>
          <a:ext cx="1310982" cy="1048786"/>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Conditions</a:t>
          </a:r>
        </a:p>
        <a:p>
          <a:pPr marL="0" lvl="0" indent="0" algn="ctr" defTabSz="711200">
            <a:lnSpc>
              <a:spcPct val="90000"/>
            </a:lnSpc>
            <a:spcBef>
              <a:spcPct val="0"/>
            </a:spcBef>
            <a:spcAft>
              <a:spcPct val="35000"/>
            </a:spcAft>
            <a:buNone/>
          </a:pPr>
          <a:r>
            <a:rPr lang="en-US" sz="1600" kern="1200" dirty="0"/>
            <a:t>/Loops</a:t>
          </a:r>
        </a:p>
      </dsp:txBody>
      <dsp:txXfrm>
        <a:off x="1802127" y="148443"/>
        <a:ext cx="1249546" cy="987350"/>
      </dsp:txXfrm>
    </dsp:sp>
    <dsp:sp modelId="{660C2F9B-4CD1-48F0-830B-B24113BA874E}">
      <dsp:nvSpPr>
        <dsp:cNvPr id="0" name=""/>
        <dsp:cNvSpPr/>
      </dsp:nvSpPr>
      <dsp:spPr>
        <a:xfrm rot="19843385">
          <a:off x="3006380" y="1425645"/>
          <a:ext cx="1185355"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41BB08-E588-4B72-8C24-59C29735657F}">
      <dsp:nvSpPr>
        <dsp:cNvPr id="0" name=""/>
        <dsp:cNvSpPr/>
      </dsp:nvSpPr>
      <dsp:spPr>
        <a:xfrm>
          <a:off x="3460540" y="808062"/>
          <a:ext cx="1310982" cy="1048786"/>
        </a:xfrm>
        <a:prstGeom prst="roundRect">
          <a:avLst>
            <a:gd name="adj" fmla="val 10000"/>
          </a:avLst>
        </a:prstGeom>
        <a:solidFill>
          <a:schemeClr val="accent1">
            <a:lumMod val="75000"/>
            <a:alpha val="9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Actions</a:t>
          </a:r>
        </a:p>
      </dsp:txBody>
      <dsp:txXfrm>
        <a:off x="3491258" y="838780"/>
        <a:ext cx="1249546" cy="9873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642F3-43F0-41F9-AB0B-D312E5F17207}">
      <dsp:nvSpPr>
        <dsp:cNvPr id="0" name=""/>
        <dsp:cNvSpPr/>
      </dsp:nvSpPr>
      <dsp:spPr>
        <a:xfrm>
          <a:off x="0" y="50791"/>
          <a:ext cx="5228328" cy="10608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SharePoint Designer is a separate software Installation (last released version is 2013)</a:t>
          </a:r>
        </a:p>
      </dsp:txBody>
      <dsp:txXfrm>
        <a:off x="51788" y="102579"/>
        <a:ext cx="5124752" cy="957305"/>
      </dsp:txXfrm>
    </dsp:sp>
    <dsp:sp modelId="{E0B69AA6-7F51-4559-BEBF-8064EF2455B9}">
      <dsp:nvSpPr>
        <dsp:cNvPr id="0" name=""/>
        <dsp:cNvSpPr/>
      </dsp:nvSpPr>
      <dsp:spPr>
        <a:xfrm>
          <a:off x="5819880" y="68988"/>
          <a:ext cx="5486453" cy="11308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Power Automate does not require installation, only a browser and internet connection are necessary</a:t>
          </a:r>
        </a:p>
      </dsp:txBody>
      <dsp:txXfrm>
        <a:off x="5875083" y="124191"/>
        <a:ext cx="5376047" cy="10204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642F3-43F0-41F9-AB0B-D312E5F17207}">
      <dsp:nvSpPr>
        <dsp:cNvPr id="0" name=""/>
        <dsp:cNvSpPr/>
      </dsp:nvSpPr>
      <dsp:spPr>
        <a:xfrm>
          <a:off x="953880" y="191387"/>
          <a:ext cx="4045406" cy="17957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endParaRPr lang="en-US" sz="2400" kern="1200" dirty="0"/>
        </a:p>
        <a:p>
          <a:pPr marL="0" lvl="0" indent="0" algn="ctr" defTabSz="1066800">
            <a:lnSpc>
              <a:spcPct val="90000"/>
            </a:lnSpc>
            <a:spcBef>
              <a:spcPct val="0"/>
            </a:spcBef>
            <a:spcAft>
              <a:spcPct val="35000"/>
            </a:spcAft>
            <a:buNone/>
          </a:pPr>
          <a:r>
            <a:rPr lang="en-US" sz="2400" kern="1200" dirty="0"/>
            <a:t>The SharePoint Designer user interface is focused at the top ribbon</a:t>
          </a:r>
        </a:p>
        <a:p>
          <a:pPr marL="0" lvl="0" indent="0" algn="ctr" defTabSz="1066800">
            <a:lnSpc>
              <a:spcPct val="90000"/>
            </a:lnSpc>
            <a:spcBef>
              <a:spcPct val="0"/>
            </a:spcBef>
            <a:spcAft>
              <a:spcPct val="35000"/>
            </a:spcAft>
            <a:buNone/>
          </a:pPr>
          <a:endParaRPr lang="en-US" sz="2400" kern="1200" dirty="0"/>
        </a:p>
      </dsp:txBody>
      <dsp:txXfrm>
        <a:off x="1041540" y="279047"/>
        <a:ext cx="3870086" cy="1620412"/>
      </dsp:txXfrm>
    </dsp:sp>
    <dsp:sp modelId="{E0B69AA6-7F51-4559-BEBF-8064EF2455B9}">
      <dsp:nvSpPr>
        <dsp:cNvPr id="0" name=""/>
        <dsp:cNvSpPr/>
      </dsp:nvSpPr>
      <dsp:spPr>
        <a:xfrm>
          <a:off x="790760" y="2466901"/>
          <a:ext cx="4216818" cy="23601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Power Automate groups functional aspects together via the left Navigation menu</a:t>
          </a:r>
        </a:p>
      </dsp:txBody>
      <dsp:txXfrm>
        <a:off x="905971" y="2582112"/>
        <a:ext cx="3986396" cy="21296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ADB1B-DB5B-4FFE-9E72-7868102C2186}">
      <dsp:nvSpPr>
        <dsp:cNvPr id="0" name=""/>
        <dsp:cNvSpPr/>
      </dsp:nvSpPr>
      <dsp:spPr>
        <a:xfrm rot="5400000">
          <a:off x="1446770" y="-184564"/>
          <a:ext cx="2156718" cy="505024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By using designer workflow you can assign a task or work to a Group or a single person</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After assigning the task to a group or a single person, We can track that current task status to know whether it is progressing or not</a:t>
          </a:r>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6" y="1367482"/>
        <a:ext cx="4944965" cy="1946154"/>
      </dsp:txXfrm>
    </dsp:sp>
    <dsp:sp modelId="{756642F3-43F0-41F9-AB0B-D312E5F17207}">
      <dsp:nvSpPr>
        <dsp:cNvPr id="0" name=""/>
        <dsp:cNvSpPr/>
      </dsp:nvSpPr>
      <dsp:spPr>
        <a:xfrm>
          <a:off x="0" y="0"/>
          <a:ext cx="5063450" cy="11117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SharePoint Designer</a:t>
          </a:r>
        </a:p>
      </dsp:txBody>
      <dsp:txXfrm>
        <a:off x="54272" y="54272"/>
        <a:ext cx="4954906" cy="1003222"/>
      </dsp:txXfrm>
    </dsp:sp>
    <dsp:sp modelId="{9063157D-3668-4773-B59F-F6E23C1DFB89}">
      <dsp:nvSpPr>
        <dsp:cNvPr id="0" name=""/>
        <dsp:cNvSpPr/>
      </dsp:nvSpPr>
      <dsp:spPr>
        <a:xfrm rot="5400000">
          <a:off x="7023512" y="-135631"/>
          <a:ext cx="1990497" cy="498153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To create a SharePoint task You need to add a new item into specific SharePoint task lists</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Leverages more simplistic concepts of Create Item and Update Item actions to manage the creation and updating of SharePoint tasks</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5527994" y="1457055"/>
        <a:ext cx="4884366" cy="1796161"/>
      </dsp:txXfrm>
    </dsp:sp>
    <dsp:sp modelId="{E0B69AA6-7F51-4559-BEBF-8064EF2455B9}">
      <dsp:nvSpPr>
        <dsp:cNvPr id="0" name=""/>
        <dsp:cNvSpPr/>
      </dsp:nvSpPr>
      <dsp:spPr>
        <a:xfrm>
          <a:off x="5509160" y="0"/>
          <a:ext cx="5006439" cy="11624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Power Automate </a:t>
          </a:r>
        </a:p>
      </dsp:txBody>
      <dsp:txXfrm>
        <a:off x="5565906" y="56746"/>
        <a:ext cx="4892947" cy="104896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D68C62-91D1-4EA1-895D-A05D3EACFE2B}" type="datetimeFigureOut">
              <a:rPr lang="en-US" smtClean="0"/>
              <a:t>7/4/2022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CE0AF-8EE2-4CEE-89C8-5D4DAFA806D3}" type="slidenum">
              <a:rPr lang="en-US" smtClean="0"/>
              <a:t>‹#›</a:t>
            </a:fld>
            <a:endParaRPr lang="en-US" dirty="0"/>
          </a:p>
        </p:txBody>
      </p:sp>
    </p:spTree>
    <p:extLst>
      <p:ext uri="{BB962C8B-B14F-4D97-AF65-F5344CB8AC3E}">
        <p14:creationId xmlns:p14="http://schemas.microsoft.com/office/powerpoint/2010/main" val="2556865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flow.microsoft.com/"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71AE491A-DAEE-409B-A4E0-BAAB50D44CF3}" type="slidenum">
              <a:rPr lang="en-US" smtClean="0"/>
              <a:t>1</a:t>
            </a:fld>
            <a:endParaRPr lang="en-US" dirty="0"/>
          </a:p>
        </p:txBody>
      </p:sp>
    </p:spTree>
    <p:extLst>
      <p:ext uri="{BB962C8B-B14F-4D97-AF65-F5344CB8AC3E}">
        <p14:creationId xmlns:p14="http://schemas.microsoft.com/office/powerpoint/2010/main" val="2521221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10</a:t>
            </a:fld>
            <a:endParaRPr lang="en-US" dirty="0"/>
          </a:p>
        </p:txBody>
      </p:sp>
    </p:spTree>
    <p:extLst>
      <p:ext uri="{BB962C8B-B14F-4D97-AF65-F5344CB8AC3E}">
        <p14:creationId xmlns:p14="http://schemas.microsoft.com/office/powerpoint/2010/main" val="1648166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compared to the set of predefined templates offered in SharePoint Designer, Power Automate Flow not only offers more out-of-the-box options, it also allows users to create their own custom templates that can be shared with the community.</a:t>
            </a:r>
          </a:p>
          <a:p>
            <a:endParaRPr lang="en-US" dirty="0"/>
          </a:p>
          <a:p>
            <a:r>
              <a:rPr lang="en-US" b="0" i="0" dirty="0">
                <a:solidFill>
                  <a:srgbClr val="171717"/>
                </a:solidFill>
                <a:effectLst/>
                <a:latin typeface="Segoe UI" panose="020B0502040204020203" pitchFamily="34" charset="0"/>
              </a:rPr>
              <a:t>Each template is designed for a specific purpose. For example, there are templates for sending you a text message when your boss emails you, adding Twitter leads to Dynamics 365, or backing up your files. These templates are just the tip of the iceberg. They're intended to inspire you to create customized flows for the exact processes you need.</a:t>
            </a: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11</a:t>
            </a:fld>
            <a:endParaRPr lang="en-US" dirty="0"/>
          </a:p>
        </p:txBody>
      </p:sp>
    </p:spTree>
    <p:extLst>
      <p:ext uri="{BB962C8B-B14F-4D97-AF65-F5344CB8AC3E}">
        <p14:creationId xmlns:p14="http://schemas.microsoft.com/office/powerpoint/2010/main" val="1376356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12</a:t>
            </a:fld>
            <a:endParaRPr lang="en-US" dirty="0"/>
          </a:p>
        </p:txBody>
      </p:sp>
    </p:spTree>
    <p:extLst>
      <p:ext uri="{BB962C8B-B14F-4D97-AF65-F5344CB8AC3E}">
        <p14:creationId xmlns:p14="http://schemas.microsoft.com/office/powerpoint/2010/main" val="1305890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business process flow is a visual guide that is meant to help users complete a business process by using a set of predefined stages. Users are not limited on how long they run a business process or how long they have a stage open. All data that is associated with the business process flow can only be stored in one or more entities in Common Data Service, and you cannot associate a business process flow with another data source behind it.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Power Automate flow does not have any visual components like a business process flow. Power Automate flows can be configured to work with many different data sources and a flow can connect to many different data sources within the same flow. A flow can be configured to time out if it is not completed in a certain time and can be triggered to move between steps based on data or user interaction. Flows support complex logic and looping and a Power Automate flow can call another Power Automate flow as needed.</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13</a:t>
            </a:fld>
            <a:endParaRPr lang="en-US" dirty="0"/>
          </a:p>
        </p:txBody>
      </p:sp>
    </p:spTree>
    <p:extLst>
      <p:ext uri="{BB962C8B-B14F-4D97-AF65-F5344CB8AC3E}">
        <p14:creationId xmlns:p14="http://schemas.microsoft.com/office/powerpoint/2010/main" val="320055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Request sign-off - </a:t>
            </a:r>
            <a:r>
              <a:rPr lang="en-US" b="0" i="0" dirty="0">
                <a:solidFill>
                  <a:srgbClr val="333333"/>
                </a:solidFill>
                <a:effectLst/>
                <a:latin typeface="SegoeUI"/>
              </a:rPr>
              <a:t>The goal is to provide you an easy way to send an item for approval to someone else. This feature enables an open approval process that allows you to easily record whether or not a document or list item was approved or not. There is no setup required.</a:t>
            </a:r>
          </a:p>
          <a:p>
            <a:endParaRPr lang="en-US" b="0" i="0" dirty="0">
              <a:solidFill>
                <a:srgbClr val="333333"/>
              </a:solidFill>
              <a:effectLst/>
              <a:latin typeface="SegoeUI"/>
            </a:endParaRPr>
          </a:p>
          <a:p>
            <a:pPr marL="171450" indent="-171450">
              <a:buFont typeface="Arial" panose="020B0604020202020204" pitchFamily="34" charset="0"/>
              <a:buChar char="•"/>
            </a:pPr>
            <a:r>
              <a:rPr lang="en-US" b="0" i="0" dirty="0">
                <a:solidFill>
                  <a:srgbClr val="333333"/>
                </a:solidFill>
                <a:effectLst/>
                <a:latin typeface="SegoeUI"/>
              </a:rPr>
              <a:t>Set a reminder - </a:t>
            </a:r>
            <a:r>
              <a:rPr lang="en-US" b="0" i="0" dirty="0">
                <a:solidFill>
                  <a:srgbClr val="171717"/>
                </a:solidFill>
                <a:effectLst/>
                <a:latin typeface="Segoe UI" panose="020B0502040204020203" pitchFamily="34" charset="0"/>
              </a:rPr>
              <a:t>With Power Automate's integration with SharePoint, you can easily create reminder flows, based on DateTime columns in SharePoint. With reminder flows, you receive a personal email alert a predetermined number of days in advance of a date on any document or item in SharePoint.</a:t>
            </a:r>
          </a:p>
          <a:p>
            <a:pPr marL="171450" indent="-171450">
              <a:buFont typeface="Arial" panose="020B0604020202020204" pitchFamily="34" charset="0"/>
              <a:buChar char="•"/>
            </a:pPr>
            <a:endParaRPr lang="en-US" b="0" i="0" dirty="0">
              <a:solidFill>
                <a:srgbClr val="171717"/>
              </a:solidFill>
              <a:effectLst/>
              <a:latin typeface="Segoe UI" panose="020B0502040204020203" pitchFamily="34" charset="0"/>
            </a:endParaRP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Page Approvals - SharePoint site admins can use Power Automate to require new or updated site pages to be approved before being published.</a:t>
            </a:r>
          </a:p>
          <a:p>
            <a:pPr marL="171450" indent="-171450">
              <a:buFont typeface="Arial" panose="020B0604020202020204" pitchFamily="34" charset="0"/>
              <a:buChar char="•"/>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333333"/>
              </a:solidFill>
              <a:effectLst/>
              <a:latin typeface="SegoeUI"/>
            </a:endParaRP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14</a:t>
            </a:fld>
            <a:endParaRPr lang="en-US" dirty="0"/>
          </a:p>
        </p:txBody>
      </p:sp>
    </p:spTree>
    <p:extLst>
      <p:ext uri="{BB962C8B-B14F-4D97-AF65-F5344CB8AC3E}">
        <p14:creationId xmlns:p14="http://schemas.microsoft.com/office/powerpoint/2010/main" val="2543239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235075"/>
            <a:ext cx="5672138" cy="31908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F3F3F"/>
                </a:solidFill>
                <a:effectLst/>
                <a:latin typeface="Open Sans"/>
              </a:rPr>
              <a:t>Power Automate can be used with hundreds of applications and platforms.  </a:t>
            </a:r>
            <a:r>
              <a:rPr lang="en-US" b="1" i="0" dirty="0">
                <a:solidFill>
                  <a:srgbClr val="3F3F3F"/>
                </a:solidFill>
                <a:effectLst/>
                <a:latin typeface="Open Sans"/>
              </a:rPr>
              <a:t>SharePoint Designer only works with SharePoint.</a:t>
            </a:r>
            <a:r>
              <a:rPr lang="en-US" b="0" i="0" dirty="0">
                <a:solidFill>
                  <a:srgbClr val="3F3F3F"/>
                </a:solidFill>
                <a:effectLst/>
                <a:latin typeface="Open Sans"/>
              </a:rPr>
              <a:t>   </a:t>
            </a:r>
          </a:p>
          <a:p>
            <a:endParaRPr lang="en-US" dirty="0"/>
          </a:p>
        </p:txBody>
      </p:sp>
    </p:spTree>
    <p:extLst>
      <p:ext uri="{BB962C8B-B14F-4D97-AF65-F5344CB8AC3E}">
        <p14:creationId xmlns:p14="http://schemas.microsoft.com/office/powerpoint/2010/main" val="1712315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Segoe UI Light"/>
              </a:rPr>
              <a:t>The scope of this training is to not get deep into licensing, if more info on Power Automate licensing is desired please refer to the following Power Platform licensing guide https://go.microsoft.com/fwlink/?linkid=2085130 </a:t>
            </a: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CBA210A-8932-455C-9B57-3E9A77382E3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8823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19</a:t>
            </a:fld>
            <a:endParaRPr lang="en-US" dirty="0"/>
          </a:p>
        </p:txBody>
      </p:sp>
    </p:spTree>
    <p:extLst>
      <p:ext uri="{BB962C8B-B14F-4D97-AF65-F5344CB8AC3E}">
        <p14:creationId xmlns:p14="http://schemas.microsoft.com/office/powerpoint/2010/main" val="888219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20</a:t>
            </a:fld>
            <a:endParaRPr lang="en-US" dirty="0"/>
          </a:p>
        </p:txBody>
      </p:sp>
    </p:spTree>
    <p:extLst>
      <p:ext uri="{BB962C8B-B14F-4D97-AF65-F5344CB8AC3E}">
        <p14:creationId xmlns:p14="http://schemas.microsoft.com/office/powerpoint/2010/main" val="992417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76670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a:t>
            </a:fld>
            <a:endParaRPr lang="en-US" dirty="0"/>
          </a:p>
        </p:txBody>
      </p:sp>
    </p:spTree>
    <p:extLst>
      <p:ext uri="{BB962C8B-B14F-4D97-AF65-F5344CB8AC3E}">
        <p14:creationId xmlns:p14="http://schemas.microsoft.com/office/powerpoint/2010/main" val="823218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in this graphic on the left side, we find the behavior of SharePoint Flows whose only source of data comes from SharePoint Online or On premises sites.</a:t>
            </a:r>
          </a:p>
          <a:p>
            <a:endParaRPr lang="en-US" dirty="0"/>
          </a:p>
          <a:p>
            <a:r>
              <a:rPr lang="en-US" dirty="0"/>
              <a:t>On the right side we see that Power Automate contains the same features such as Triggers, conditions and actions, but has more than 300 (</a:t>
            </a:r>
            <a:r>
              <a:rPr lang="en-US" b="1" i="0" dirty="0">
                <a:solidFill>
                  <a:srgbClr val="222222"/>
                </a:solidFill>
                <a:effectLst/>
                <a:latin typeface="WR_Korean"/>
              </a:rPr>
              <a:t>three hundred),</a:t>
            </a:r>
            <a:r>
              <a:rPr lang="en-US" dirty="0"/>
              <a:t> connections to data sources. </a:t>
            </a:r>
          </a:p>
        </p:txBody>
      </p:sp>
      <p:sp>
        <p:nvSpPr>
          <p:cNvPr id="4" name="Slide Number Placeholder 3"/>
          <p:cNvSpPr>
            <a:spLocks noGrp="1"/>
          </p:cNvSpPr>
          <p:nvPr>
            <p:ph type="sldNum" sz="quarter" idx="5"/>
          </p:nvPr>
        </p:nvSpPr>
        <p:spPr/>
        <p:txBody>
          <a:bodyPr/>
          <a:lstStyle/>
          <a:p>
            <a:fld id="{DF6CE0AF-8EE2-4CEE-89C8-5D4DAFA806D3}" type="slidenum">
              <a:rPr lang="en-US" smtClean="0"/>
              <a:t>22</a:t>
            </a:fld>
            <a:endParaRPr lang="en-US" dirty="0"/>
          </a:p>
        </p:txBody>
      </p:sp>
    </p:spTree>
    <p:extLst>
      <p:ext uri="{BB962C8B-B14F-4D97-AF65-F5344CB8AC3E}">
        <p14:creationId xmlns:p14="http://schemas.microsoft.com/office/powerpoint/2010/main" val="954522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3F3F3F"/>
                </a:solidFill>
                <a:effectLst/>
                <a:uLnTx/>
                <a:uFillTx/>
                <a:latin typeface="Open Sans"/>
                <a:ea typeface="+mn-ea"/>
                <a:cs typeface="+mn-cs"/>
              </a:rPr>
              <a:t>SharePoint Designer is part of the SharePoint family, has been around since 2010 [</a:t>
            </a:r>
            <a:r>
              <a:rPr kumimoji="0" lang="en-US" sz="2600" b="1" i="0" u="none" strike="noStrike" kern="1200" cap="none" spc="0" normalizeH="0" baseline="0" noProof="0" dirty="0">
                <a:ln>
                  <a:noFill/>
                </a:ln>
                <a:solidFill>
                  <a:srgbClr val="FF0000"/>
                </a:solidFill>
                <a:effectLst/>
                <a:highlight>
                  <a:srgbClr val="FFFF00"/>
                </a:highlight>
                <a:uLnTx/>
                <a:uFillTx/>
                <a:latin typeface="Open Sans"/>
                <a:ea typeface="+mn-ea"/>
                <a:cs typeface="+mn-cs"/>
              </a:rPr>
              <a:t>two thousand ten]</a:t>
            </a:r>
            <a:r>
              <a:rPr kumimoji="0" lang="en-US" sz="2600" b="0" i="0" u="none" strike="noStrike" kern="1200" cap="none" spc="0" normalizeH="0" baseline="0" noProof="0" dirty="0">
                <a:ln>
                  <a:noFill/>
                </a:ln>
                <a:solidFill>
                  <a:srgbClr val="3F3F3F"/>
                </a:solidFill>
                <a:effectLst/>
                <a:uLnTx/>
                <a:uFillTx/>
                <a:latin typeface="Open Sans"/>
                <a:ea typeface="+mn-ea"/>
                <a:cs typeface="+mn-cs"/>
              </a:rPr>
              <a:t>. It lets you modify SharePoint sites, workflows, and webpages.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1" i="0" u="none" strike="noStrike" kern="1200" cap="none" spc="0" normalizeH="0" baseline="0" noProof="0" dirty="0">
                <a:ln>
                  <a:noFill/>
                </a:ln>
                <a:solidFill>
                  <a:srgbClr val="3F3F3F"/>
                </a:solidFill>
                <a:effectLst/>
                <a:uLnTx/>
                <a:uFillTx/>
                <a:latin typeface="Open Sans"/>
                <a:ea typeface="+mn-ea"/>
                <a:cs typeface="+mn-cs"/>
              </a:rPr>
              <a:t>Power Automate </a:t>
            </a:r>
            <a:r>
              <a:rPr kumimoji="0" lang="en-US" sz="2600" b="0" i="0" u="none" strike="noStrike" kern="1200" cap="none" spc="0" normalizeH="0" baseline="0" noProof="0" dirty="0">
                <a:ln>
                  <a:noFill/>
                </a:ln>
                <a:solidFill>
                  <a:srgbClr val="3F3F3F"/>
                </a:solidFill>
                <a:effectLst/>
                <a:uLnTx/>
                <a:uFillTx/>
                <a:latin typeface="Open Sans"/>
                <a:ea typeface="+mn-ea"/>
                <a:cs typeface="+mn-cs"/>
              </a:rPr>
              <a:t>is a cloud-based software that lets you automate tasks and workflows across many applications and services</a:t>
            </a:r>
            <a:endParaRPr kumimoji="0" lang="en-US" sz="2600" b="0" i="1" u="none" strike="noStrike" kern="1200" cap="none" spc="0" normalizeH="0" baseline="0" noProof="0" dirty="0">
              <a:ln>
                <a:noFill/>
              </a:ln>
              <a:solidFill>
                <a:srgbClr val="3F3F3F"/>
              </a:solidFill>
              <a:effectLst/>
              <a:uLnTx/>
              <a:uFillTx/>
              <a:latin typeface="Open Sans"/>
              <a:ea typeface="+mn-ea"/>
              <a:cs typeface="+mn-cs"/>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1" u="none" strike="noStrike" kern="1200" cap="none" spc="0" normalizeH="0" baseline="0" noProof="0" dirty="0">
                <a:ln>
                  <a:noFill/>
                </a:ln>
                <a:solidFill>
                  <a:srgbClr val="3F3F3F"/>
                </a:solidFill>
                <a:effectLst/>
                <a:uLnTx/>
                <a:uFillTx/>
                <a:latin typeface="Open Sans"/>
                <a:ea typeface="+mn-ea"/>
                <a:cs typeface="+mn-cs"/>
              </a:rPr>
              <a:t>Power Automate can be used with hundreds of applications and platforms.</a:t>
            </a:r>
            <a:r>
              <a:rPr kumimoji="0" lang="en-US" sz="2600" b="0" i="0" u="none" strike="noStrike" kern="1200" cap="none" spc="0" normalizeH="0" baseline="0" noProof="0" dirty="0">
                <a:ln>
                  <a:noFill/>
                </a:ln>
                <a:solidFill>
                  <a:srgbClr val="3F3F3F"/>
                </a:solidFill>
                <a:effectLst/>
                <a:uLnTx/>
                <a:uFillTx/>
                <a:latin typeface="Open Sans"/>
                <a:ea typeface="+mn-ea"/>
                <a:cs typeface="+mn-cs"/>
              </a:rPr>
              <a:t>  </a:t>
            </a:r>
            <a:r>
              <a:rPr kumimoji="0" lang="en-US" sz="2600" b="1" i="0" u="none" strike="noStrike" kern="1200" cap="none" spc="0" normalizeH="0" baseline="0" noProof="0" dirty="0">
                <a:ln>
                  <a:noFill/>
                </a:ln>
                <a:solidFill>
                  <a:srgbClr val="3F3F3F"/>
                </a:solidFill>
                <a:effectLst/>
                <a:uLnTx/>
                <a:uFillTx/>
                <a:latin typeface="Open Sans"/>
                <a:ea typeface="+mn-ea"/>
                <a:cs typeface="+mn-cs"/>
              </a:rPr>
              <a:t>SharePoint Designer only works with SharePoint.</a:t>
            </a:r>
            <a:r>
              <a:rPr kumimoji="0" lang="en-US" sz="2600" b="0" i="0" u="none" strike="noStrike" kern="1200" cap="none" spc="0" normalizeH="0" baseline="0" noProof="0" dirty="0">
                <a:ln>
                  <a:noFill/>
                </a:ln>
                <a:solidFill>
                  <a:srgbClr val="3F3F3F"/>
                </a:solidFill>
                <a:effectLst/>
                <a:uLnTx/>
                <a:uFillTx/>
                <a:latin typeface="Open Sans"/>
                <a:ea typeface="+mn-ea"/>
                <a:cs typeface="+mn-cs"/>
              </a:rPr>
              <a:t>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3F3F3F"/>
                </a:solidFill>
                <a:effectLst/>
                <a:uLnTx/>
                <a:uFillTx/>
                <a:latin typeface="Open Sans"/>
                <a:ea typeface="+mn-ea"/>
                <a:cs typeface="+mn-cs"/>
              </a:rPr>
              <a:t>SharePoint Designer workflows also only work within a single site.  Power Automate can go between sites, site collections and even different tenants and farms.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3F3F3F"/>
                </a:solidFill>
                <a:effectLst/>
                <a:uLnTx/>
                <a:uFillTx/>
                <a:latin typeface="Open Sans"/>
                <a:ea typeface="+mn-ea"/>
                <a:cs typeface="+mn-cs"/>
              </a:rPr>
              <a:t>Power Automate is much more extendable in terms of business automation.</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srgbClr val="3F3F3F"/>
              </a:solidFill>
              <a:effectLst/>
              <a:uLnTx/>
              <a:uFillTx/>
              <a:latin typeface="Open Sans"/>
              <a:ea typeface="+mn-ea"/>
              <a:cs typeface="+mn-cs"/>
            </a:endParaRPr>
          </a:p>
          <a:p>
            <a:pPr algn="l"/>
            <a:r>
              <a:rPr lang="en-US" sz="5400" b="1" i="0" dirty="0">
                <a:solidFill>
                  <a:srgbClr val="171717"/>
                </a:solidFill>
                <a:effectLst/>
                <a:latin typeface="Segoe UI" panose="020B0502040204020203" pitchFamily="34" charset="0"/>
              </a:rPr>
              <a:t>List and library workflows</a:t>
            </a:r>
            <a:r>
              <a:rPr lang="en-US" sz="5400" b="0" i="0" dirty="0">
                <a:solidFill>
                  <a:srgbClr val="171717"/>
                </a:solidFill>
                <a:effectLst/>
                <a:latin typeface="Segoe UI" panose="020B0502040204020203" pitchFamily="34" charset="0"/>
              </a:rPr>
              <a:t>   Usually, a workflow applies to a specific repository of items—either documents in a document library or a SharePoint list that holds structured data. A common application of a list workflow is to enable a process for approving documents.</a:t>
            </a:r>
          </a:p>
          <a:p>
            <a:pPr algn="l">
              <a:buFont typeface="Arial" panose="020B0604020202020204" pitchFamily="34" charset="0"/>
              <a:buChar char="•"/>
            </a:pPr>
            <a:r>
              <a:rPr lang="en-US" sz="5400" b="1" i="0" dirty="0">
                <a:solidFill>
                  <a:srgbClr val="171717"/>
                </a:solidFill>
                <a:effectLst/>
                <a:latin typeface="Segoe UI" panose="020B0502040204020203" pitchFamily="34" charset="0"/>
              </a:rPr>
              <a:t>Reusable workflows</a:t>
            </a:r>
            <a:r>
              <a:rPr lang="en-US" sz="5400" b="0" i="0" dirty="0">
                <a:solidFill>
                  <a:srgbClr val="171717"/>
                </a:solidFill>
                <a:effectLst/>
                <a:latin typeface="Segoe UI" panose="020B0502040204020203" pitchFamily="34" charset="0"/>
              </a:rPr>
              <a:t>   Even with no-code development, it can take substantial time and analysis to build workflows. In earlier versions of SharePoint, workflows applied to a single list or library only. In SharePoint 2010, you can create list workflows that have full reusability and exportability. These reusable workflows do not rely on a specific list but can be associated with any list. Further, the workflow design can be reused and associated with multiple lists. In addition, you can use the </a:t>
            </a:r>
            <a:r>
              <a:rPr lang="en-US" sz="5400" b="1" i="0" dirty="0">
                <a:solidFill>
                  <a:srgbClr val="171717"/>
                </a:solidFill>
                <a:effectLst/>
                <a:latin typeface="Segoe UI" panose="020B0502040204020203" pitchFamily="34" charset="0"/>
              </a:rPr>
              <a:t>Save as Template</a:t>
            </a:r>
            <a:r>
              <a:rPr lang="en-US" sz="5400" b="0" i="0" dirty="0">
                <a:solidFill>
                  <a:srgbClr val="171717"/>
                </a:solidFill>
                <a:effectLst/>
                <a:latin typeface="Segoe UI" panose="020B0502040204020203" pitchFamily="34" charset="0"/>
              </a:rPr>
              <a:t> command to create a SharePoint solution package (,wsp file) that contains a reusable workflow; this workflow can be moved to another SharePoint server or to Microsoft Visual Studio 2010 </a:t>
            </a:r>
            <a:r>
              <a:rPr kumimoji="0" lang="en-US" sz="5400" b="0" i="0" u="none" strike="noStrike" kern="1200" cap="none" spc="0" normalizeH="0" baseline="0" noProof="0" dirty="0">
                <a:ln>
                  <a:noFill/>
                </a:ln>
                <a:solidFill>
                  <a:srgbClr val="3F3F3F"/>
                </a:solidFill>
                <a:effectLst/>
                <a:uLnTx/>
                <a:uFillTx/>
                <a:latin typeface="Open Sans"/>
                <a:ea typeface="+mn-ea"/>
                <a:cs typeface="+mn-cs"/>
              </a:rPr>
              <a:t>[</a:t>
            </a:r>
            <a:r>
              <a:rPr kumimoji="0" lang="en-US" sz="5400" b="1" i="0" u="none" strike="noStrike" kern="1200" cap="none" spc="0" normalizeH="0" baseline="0" noProof="0" dirty="0">
                <a:ln>
                  <a:noFill/>
                </a:ln>
                <a:solidFill>
                  <a:srgbClr val="FF0000"/>
                </a:solidFill>
                <a:effectLst/>
                <a:highlight>
                  <a:srgbClr val="FFFF00"/>
                </a:highlight>
                <a:uLnTx/>
                <a:uFillTx/>
                <a:latin typeface="Open Sans"/>
                <a:ea typeface="+mn-ea"/>
                <a:cs typeface="+mn-cs"/>
              </a:rPr>
              <a:t>two thousand ten]</a:t>
            </a:r>
            <a:r>
              <a:rPr kumimoji="0" lang="en-US" sz="5400" b="0" i="0" u="none" strike="noStrike" kern="1200" cap="none" spc="0" normalizeH="0" baseline="0" noProof="0" dirty="0">
                <a:ln>
                  <a:noFill/>
                </a:ln>
                <a:solidFill>
                  <a:srgbClr val="3F3F3F"/>
                </a:solidFill>
                <a:effectLst/>
                <a:uLnTx/>
                <a:uFillTx/>
                <a:latin typeface="Open Sans"/>
                <a:ea typeface="+mn-ea"/>
                <a:cs typeface="+mn-cs"/>
              </a:rPr>
              <a:t>. </a:t>
            </a:r>
            <a:r>
              <a:rPr lang="en-US" sz="5400" b="0" i="0" dirty="0">
                <a:solidFill>
                  <a:srgbClr val="171717"/>
                </a:solidFill>
                <a:effectLst/>
                <a:latin typeface="Segoe UI" panose="020B0502040204020203" pitchFamily="34" charset="0"/>
              </a:rPr>
              <a:t>.</a:t>
            </a:r>
          </a:p>
          <a:p>
            <a:pPr algn="l">
              <a:buFont typeface="Arial" panose="020B0604020202020204" pitchFamily="34" charset="0"/>
              <a:buChar char="•"/>
            </a:pPr>
            <a:r>
              <a:rPr lang="en-US" sz="5400" b="1" i="0" dirty="0">
                <a:solidFill>
                  <a:srgbClr val="171717"/>
                </a:solidFill>
                <a:effectLst/>
                <a:latin typeface="Segoe UI" panose="020B0502040204020203" pitchFamily="34" charset="0"/>
              </a:rPr>
              <a:t>Site workflows</a:t>
            </a:r>
            <a:r>
              <a:rPr lang="en-US" sz="5400" b="0" i="0" dirty="0">
                <a:solidFill>
                  <a:srgbClr val="171717"/>
                </a:solidFill>
                <a:effectLst/>
                <a:latin typeface="Segoe UI" panose="020B0502040204020203" pitchFamily="34" charset="0"/>
              </a:rPr>
              <a:t>   Workflows can be used with SharePoint 2010 sites. This feature is especially useful when the workflow implements a process that does not start as a result of a list item or document and must be initiated manually through the SharePoint UI or SharePoint API. It is also helpful if the workflow must monitor actions that occur in several places across the site.</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srgbClr val="3F3F3F"/>
              </a:solidFill>
              <a:effectLst/>
              <a:uLnTx/>
              <a:uFillTx/>
              <a:latin typeface="Open Sans"/>
              <a:ea typeface="+mn-ea"/>
              <a:cs typeface="+mn-cs"/>
            </a:endParaRP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23</a:t>
            </a:fld>
            <a:endParaRPr lang="en-US" dirty="0"/>
          </a:p>
        </p:txBody>
      </p:sp>
    </p:spTree>
    <p:extLst>
      <p:ext uri="{BB962C8B-B14F-4D97-AF65-F5344CB8AC3E}">
        <p14:creationId xmlns:p14="http://schemas.microsoft.com/office/powerpoint/2010/main" val="3111451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Automated flows </a:t>
            </a:r>
            <a:r>
              <a:rPr lang="en-US" dirty="0"/>
              <a:t>- </a:t>
            </a:r>
            <a:r>
              <a:rPr lang="en-US" b="0" i="0" dirty="0">
                <a:solidFill>
                  <a:srgbClr val="171717"/>
                </a:solidFill>
                <a:effectLst/>
                <a:latin typeface="Segoe UI" panose="020B0502040204020203" pitchFamily="34" charset="0"/>
              </a:rPr>
              <a:t>Create a flow that performs one or more tasks automatically after it's triggered by an event. For example, create a flow that notifies you by email when someone sends a tweet that contains a keyword you specify. In this example, sending a tweet is the event, and sending mail is the action.</a:t>
            </a:r>
          </a:p>
          <a:p>
            <a:pPr marL="171450" indent="-171450">
              <a:buFont typeface="Arial" panose="020B0604020202020204" pitchFamily="34" charset="0"/>
              <a:buChar char="•"/>
            </a:pPr>
            <a:endParaRPr lang="en-US" b="0" i="0" dirty="0">
              <a:solidFill>
                <a:srgbClr val="171717"/>
              </a:solidFill>
              <a:effectLst/>
              <a:latin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Button flows - </a:t>
            </a:r>
            <a:r>
              <a:rPr lang="en-US" sz="1200" b="0" dirty="0"/>
              <a:t>Create buttons so that you can easily run repetitive tasks from any place, at anytime via your mobile device. Running buttons saves you time and, since the tasks they perform are automated, there will be less errors than if you manually did them.</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Scheduled flows - </a:t>
            </a:r>
            <a:r>
              <a:rPr lang="en-US" sz="1200" b="0" dirty="0"/>
              <a:t>Create a flow that performs one or more tasks (such as sending a report in email):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		- once a day, an hour, or a minute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		- on a date that you specify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		- after a number of days, hours, or minutes that you specify</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Business process flows - </a:t>
            </a:r>
            <a:r>
              <a:rPr lang="en-US" sz="1200" b="0" dirty="0"/>
              <a:t>Business process flows provide a guide for people to get work done. They provide a streamlined user experience that leads people through the processes their organization has defined for interactions that need to be advanced to a conclusion of some kind. This user experience can be tailored so that people with different security roles can have an experience that best suits the work they do.</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UI flows - </a:t>
            </a:r>
            <a:r>
              <a:rPr lang="en-US" sz="1200" b="0" dirty="0"/>
              <a:t>UI flows brings Robotic Process Automation (RPA) capabilities to Power Automate. You can use UI flows to automate repetitive tasks in Windows and Web applications. UI flows records and plays back user interface actions (clicks, keyboard input, etc.) for applications that don't have easy-to-use or complete APIs available.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More info here = https://docs.microsoft.com/en-us/power-automate/getting-started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24</a:t>
            </a:fld>
            <a:endParaRPr lang="en-US" dirty="0"/>
          </a:p>
        </p:txBody>
      </p:sp>
    </p:spTree>
    <p:extLst>
      <p:ext uri="{BB962C8B-B14F-4D97-AF65-F5344CB8AC3E}">
        <p14:creationId xmlns:p14="http://schemas.microsoft.com/office/powerpoint/2010/main" val="214811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F3F3F"/>
                </a:solidFill>
                <a:effectLst/>
                <a:latin typeface="Open Sans"/>
              </a:rPr>
              <a:t>SharePoint Designer was first introduced in </a:t>
            </a:r>
            <a:r>
              <a:rPr lang="en-US" b="0" i="0" u="none" strike="noStrike" dirty="0">
                <a:solidFill>
                  <a:srgbClr val="1FBAC0"/>
                </a:solidFill>
                <a:effectLst/>
                <a:latin typeface="Open Sans"/>
              </a:rPr>
              <a:t>2007</a:t>
            </a:r>
            <a:r>
              <a:rPr lang="en-US" b="0" i="0" dirty="0">
                <a:solidFill>
                  <a:srgbClr val="3F3F3F"/>
                </a:solidFill>
                <a:effectLst/>
                <a:latin typeface="Open Sans"/>
              </a:rPr>
              <a:t>.  Its primary objectives were two-fold: design customization and business automation.  Design customization over time was learned to be a not so good idea.  Web coding standards have evolved to be more scalable, faster and more secure.  Design styles have changed drastically even from 2007.  Business automation however has been and always will be a cornerstone of why people love to use SharePoint.</a:t>
            </a:r>
          </a:p>
          <a:p>
            <a:pPr algn="l"/>
            <a:endParaRPr lang="en-US" b="0" i="0" dirty="0">
              <a:solidFill>
                <a:srgbClr val="3F3F3F"/>
              </a:solidFill>
              <a:effectLst/>
              <a:latin typeface="Open Sans"/>
            </a:endParaRPr>
          </a:p>
          <a:p>
            <a:pPr algn="l"/>
            <a:r>
              <a:rPr lang="en-US" b="0" i="0" dirty="0">
                <a:solidFill>
                  <a:srgbClr val="3F3F3F"/>
                </a:solidFill>
                <a:effectLst/>
                <a:latin typeface="Open Sans"/>
              </a:rPr>
              <a:t>SharePoint Designer (SPD) has evolved greatly since 2007.  </a:t>
            </a:r>
            <a:r>
              <a:rPr lang="en-US" b="1" i="0" dirty="0">
                <a:solidFill>
                  <a:srgbClr val="3F3F3F"/>
                </a:solidFill>
                <a:effectLst/>
                <a:latin typeface="Open Sans"/>
              </a:rPr>
              <a:t>2 newer iterations have launched since then; SPD 2010 and 2013</a:t>
            </a:r>
            <a:r>
              <a:rPr lang="en-US" b="0" i="0" dirty="0">
                <a:solidFill>
                  <a:srgbClr val="3F3F3F"/>
                </a:solidFill>
                <a:effectLst/>
                <a:latin typeface="Open Sans"/>
              </a:rPr>
              <a:t>.  SPD 2010 included everything 2007 did and much more.  SPD 2013 on the other hand left out some goodies that SPD 2010 had, but you could at least still create and run SPD 2010 workflows within SPD 2013.  Fast forward to today and no new SharePoint Designer has been launched since then.  This includes the launches of SharePoint 2016, 2019 and Online.</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25</a:t>
            </a:fld>
            <a:endParaRPr lang="en-US" dirty="0"/>
          </a:p>
        </p:txBody>
      </p:sp>
    </p:spTree>
    <p:extLst>
      <p:ext uri="{BB962C8B-B14F-4D97-AF65-F5344CB8AC3E}">
        <p14:creationId xmlns:p14="http://schemas.microsoft.com/office/powerpoint/2010/main" val="2335539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SharePoint Designer Ribbon</a:t>
            </a:r>
            <a:r>
              <a:rPr lang="en-US" dirty="0"/>
              <a:t>: The ribbon up top has most of the stuff you need, with the editor in the main page area.  This will contain your workflow stages (and steps), which contain conditions and actions that are executed in sequence top down. </a:t>
            </a:r>
          </a:p>
          <a:p>
            <a:endParaRPr lang="en-US" dirty="0"/>
          </a:p>
          <a:p>
            <a:r>
              <a:rPr lang="en-US" dirty="0"/>
              <a:t>[</a:t>
            </a:r>
            <a:r>
              <a:rPr lang="en-US"/>
              <a:t>Info Video]</a:t>
            </a: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26</a:t>
            </a:fld>
            <a:endParaRPr lang="en-US" dirty="0"/>
          </a:p>
        </p:txBody>
      </p:sp>
    </p:spTree>
    <p:extLst>
      <p:ext uri="{BB962C8B-B14F-4D97-AF65-F5344CB8AC3E}">
        <p14:creationId xmlns:p14="http://schemas.microsoft.com/office/powerpoint/2010/main" val="4136496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SharePoint Designer Workflow is an automated business process which is used for automating your business activities. By using designer workflow you can assign a task or work to a Group or a single person. After assigning the task to a group or a single person, We can track that current task status to know whether it is progressing or not.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Microsoft Power Automate is tightly integrated to SharePoint Online but it is not only used for SharePoint, then to create a SharePoint task you need to add a new item into specific SharePoint task lists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Microsoft Power Automate leverages the more simplistic concepts of Create Item and Update Item actions to manage the creation and updating of SharePoint tasks.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27</a:t>
            </a:fld>
            <a:endParaRPr lang="en-US" dirty="0"/>
          </a:p>
        </p:txBody>
      </p:sp>
    </p:spTree>
    <p:extLst>
      <p:ext uri="{BB962C8B-B14F-4D97-AF65-F5344CB8AC3E}">
        <p14:creationId xmlns:p14="http://schemas.microsoft.com/office/powerpoint/2010/main" val="1406278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28</a:t>
            </a:fld>
            <a:endParaRPr lang="en-US" dirty="0"/>
          </a:p>
        </p:txBody>
      </p:sp>
    </p:spTree>
    <p:extLst>
      <p:ext uri="{BB962C8B-B14F-4D97-AF65-F5344CB8AC3E}">
        <p14:creationId xmlns:p14="http://schemas.microsoft.com/office/powerpoint/2010/main" val="17582345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currently in Power Automate you cannot have manual start and created by/modified by triggers in same Power Automate flow, at the time of writing it would require 2 workflows if the requirement is to have manual trigger and created/modified trigger.</a:t>
            </a:r>
          </a:p>
        </p:txBody>
      </p:sp>
      <p:sp>
        <p:nvSpPr>
          <p:cNvPr id="4" name="Slide Number Placeholder 3"/>
          <p:cNvSpPr>
            <a:spLocks noGrp="1"/>
          </p:cNvSpPr>
          <p:nvPr>
            <p:ph type="sldNum" sz="quarter" idx="5"/>
          </p:nvPr>
        </p:nvSpPr>
        <p:spPr/>
        <p:txBody>
          <a:bodyPr/>
          <a:lstStyle/>
          <a:p>
            <a:fld id="{DF6CE0AF-8EE2-4CEE-89C8-5D4DAFA806D3}" type="slidenum">
              <a:rPr lang="en-US" smtClean="0"/>
              <a:t>29</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SharePoint Designer Actions</a:t>
            </a:r>
          </a:p>
          <a:p>
            <a:pPr marL="228600" indent="-228600" defTabSz="914400">
              <a:lnSpc>
                <a:spcPct val="90000"/>
              </a:lnSpc>
              <a:spcBef>
                <a:spcPts val="1000"/>
              </a:spcBef>
              <a:buFont typeface="Arial" panose="020B0604020202020204" pitchFamily="34" charset="0"/>
              <a:buChar char="•"/>
            </a:pPr>
            <a:r>
              <a:rPr lang="en-US" sz="1200" dirty="0">
                <a:solidFill>
                  <a:srgbClr val="767676"/>
                </a:solidFill>
                <a:latin typeface="SegoeUI"/>
              </a:rPr>
              <a:t>If steps are the "where" and conditions are the "when," actions are the critical "what" piece of the workflow story. </a:t>
            </a:r>
          </a:p>
          <a:p>
            <a:pPr marL="228600" indent="-228600" defTabSz="914400">
              <a:lnSpc>
                <a:spcPct val="90000"/>
              </a:lnSpc>
              <a:spcBef>
                <a:spcPts val="1000"/>
              </a:spcBef>
              <a:buFont typeface="Arial" panose="020B0604020202020204" pitchFamily="34" charset="0"/>
              <a:buChar char="•"/>
            </a:pPr>
            <a:r>
              <a:rPr lang="en-US" sz="1200" dirty="0">
                <a:solidFill>
                  <a:srgbClr val="767676"/>
                </a:solidFill>
                <a:latin typeface="SegoeUI"/>
              </a:rPr>
              <a:t>An action can be anything—from working with an item associated with the workflow, to sending email to a certain participant, to updating another data repository.</a:t>
            </a:r>
          </a:p>
          <a:p>
            <a:pPr marL="228600" indent="-228600" defTabSz="914400">
              <a:lnSpc>
                <a:spcPct val="90000"/>
              </a:lnSpc>
              <a:spcBef>
                <a:spcPts val="1000"/>
              </a:spcBef>
              <a:buFont typeface="Arial" panose="020B0604020202020204" pitchFamily="34" charset="0"/>
              <a:buChar char="•"/>
            </a:pPr>
            <a:r>
              <a:rPr lang="en-US" sz="1200" dirty="0">
                <a:solidFill>
                  <a:srgbClr val="767676"/>
                </a:solidFill>
                <a:latin typeface="SegoeUI"/>
              </a:rPr>
              <a:t>You can build custom actions, but SharePoint Designer 2010 includes a comprehensive set of actions that enables you to build even complex examples of most common business processes in SharePoint 2010.</a:t>
            </a:r>
          </a:p>
          <a:p>
            <a:endParaRPr lang="en-US" dirty="0"/>
          </a:p>
          <a:p>
            <a:r>
              <a:rPr lang="en-US" dirty="0"/>
              <a:t>Power Automate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767676"/>
                </a:solidFill>
                <a:effectLst/>
                <a:uLnTx/>
                <a:uFillTx/>
                <a:latin typeface="SegoeUI"/>
                <a:ea typeface="+mn-ea"/>
                <a:cs typeface="+mn-cs"/>
              </a:rPr>
              <a:t>Actions in Power Automate are the same in concept as actions in Designer workflows.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767676"/>
                </a:solidFill>
                <a:effectLst/>
                <a:uLnTx/>
                <a:uFillTx/>
                <a:latin typeface="SegoeUI"/>
                <a:ea typeface="+mn-ea"/>
                <a:cs typeface="+mn-cs"/>
              </a:rPr>
              <a:t>Actions are the "verb" - they do the work.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767676"/>
                </a:solidFill>
                <a:effectLst/>
                <a:uLnTx/>
                <a:uFillTx/>
                <a:latin typeface="SegoeUI"/>
                <a:ea typeface="+mn-ea"/>
                <a:cs typeface="+mn-cs"/>
              </a:rPr>
              <a:t>Currently, there are many SharePoint actions (with more planned).  </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30</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32</a:t>
            </a:fld>
            <a:endParaRPr lang="en-US" dirty="0"/>
          </a:p>
        </p:txBody>
      </p:sp>
    </p:spTree>
    <p:extLst>
      <p:ext uri="{BB962C8B-B14F-4D97-AF65-F5344CB8AC3E}">
        <p14:creationId xmlns:p14="http://schemas.microsoft.com/office/powerpoint/2010/main" val="1758234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76670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33</a:t>
            </a:fld>
            <a:endParaRPr lang="en-US" dirty="0"/>
          </a:p>
        </p:txBody>
      </p:sp>
    </p:spTree>
    <p:extLst>
      <p:ext uri="{BB962C8B-B14F-4D97-AF65-F5344CB8AC3E}">
        <p14:creationId xmlns:p14="http://schemas.microsoft.com/office/powerpoint/2010/main" val="750621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35</a:t>
            </a:fld>
            <a:endParaRPr lang="en-US" dirty="0"/>
          </a:p>
        </p:txBody>
      </p:sp>
    </p:spTree>
    <p:extLst>
      <p:ext uri="{BB962C8B-B14F-4D97-AF65-F5344CB8AC3E}">
        <p14:creationId xmlns:p14="http://schemas.microsoft.com/office/powerpoint/2010/main" val="7506218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444240"/>
                </a:solidFill>
                <a:effectLst/>
                <a:latin typeface="Raleway"/>
              </a:rPr>
              <a:t>Think of variables as temporary storage of values while a workflow is running.  Variables are available in any step / action / condition in the workflow/Flow once defined.</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36</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SharePoint Designer:</a:t>
            </a:r>
          </a:p>
          <a:p>
            <a:pPr marL="0" indent="0" algn="l">
              <a:buFont typeface="Arial" panose="020B0604020202020204" pitchFamily="34" charset="0"/>
              <a:buNone/>
            </a:pPr>
            <a:r>
              <a:rPr lang="en-US" b="1" i="0" dirty="0">
                <a:solidFill>
                  <a:srgbClr val="171717"/>
                </a:solidFill>
                <a:effectLst/>
                <a:latin typeface="Segoe UI" panose="020B0502040204020203" pitchFamily="34" charset="0"/>
              </a:rPr>
              <a:t>Where to find the workflow conditions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There are two ways to access the menu of available workflow conditions.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While you are editing inside a workflow step, do one of the following:</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On the </a:t>
            </a:r>
            <a:r>
              <a:rPr lang="en-US" b="1" i="0" dirty="0">
                <a:solidFill>
                  <a:srgbClr val="171717"/>
                </a:solidFill>
                <a:effectLst/>
                <a:latin typeface="Segoe UI" panose="020B0502040204020203" pitchFamily="34" charset="0"/>
              </a:rPr>
              <a:t>Workflow</a:t>
            </a:r>
            <a:r>
              <a:rPr lang="en-US" b="0" i="0" dirty="0">
                <a:solidFill>
                  <a:srgbClr val="171717"/>
                </a:solidFill>
                <a:effectLst/>
                <a:latin typeface="Segoe UI" panose="020B0502040204020203" pitchFamily="34" charset="0"/>
              </a:rPr>
              <a:t> tab, in the </a:t>
            </a:r>
            <a:r>
              <a:rPr lang="en-US" b="1" i="0" dirty="0">
                <a:solidFill>
                  <a:srgbClr val="171717"/>
                </a:solidFill>
                <a:effectLst/>
                <a:latin typeface="Segoe UI" panose="020B0502040204020203" pitchFamily="34" charset="0"/>
              </a:rPr>
              <a:t>Insert</a:t>
            </a:r>
            <a:r>
              <a:rPr lang="en-US" b="0" i="0" dirty="0">
                <a:solidFill>
                  <a:srgbClr val="171717"/>
                </a:solidFill>
                <a:effectLst/>
                <a:latin typeface="Segoe UI" panose="020B0502040204020203" pitchFamily="34" charset="0"/>
              </a:rPr>
              <a:t> group, click </a:t>
            </a:r>
            <a:r>
              <a:rPr lang="en-US" b="1" i="0" dirty="0">
                <a:solidFill>
                  <a:srgbClr val="171717"/>
                </a:solidFill>
                <a:effectLst/>
                <a:latin typeface="Segoe UI" panose="020B0502040204020203" pitchFamily="34" charset="0"/>
              </a:rPr>
              <a:t>Conditions</a:t>
            </a:r>
            <a:r>
              <a:rPr lang="en-US" b="0" i="0" dirty="0">
                <a:solidFill>
                  <a:srgbClr val="171717"/>
                </a:solidFill>
                <a:effectLst/>
                <a:latin typeface="Segoe UI" panose="020B0502040204020203" pitchFamily="34" charset="0"/>
              </a:rPr>
              <a:t> to open the list of workflow actions.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Double-click inside a workflow step. In the search box that appears, type text that appears in the name of the condition that you want, such as "created", and then press Enter. Actions and conditions that contain the text you typed appear after the text box.</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Which conditions are available to you while you are creating or modifying a workflow depends on the precise context that you are working in.</a:t>
            </a:r>
          </a:p>
          <a:p>
            <a:endParaRPr lang="en-US" dirty="0"/>
          </a:p>
          <a:p>
            <a:r>
              <a:rPr lang="en-US" dirty="0"/>
              <a:t>Power Automate:</a:t>
            </a:r>
          </a:p>
          <a:p>
            <a:r>
              <a:rPr lang="en-US" dirty="0"/>
              <a:t>Specify that a flow performs one or more tasks only if a condition is true. For example, specify that you'll get an email only if a tweet that contains a keyword is retweeted at least 10 times.</a:t>
            </a:r>
          </a:p>
          <a:p>
            <a:pPr algn="l"/>
            <a:r>
              <a:rPr lang="en-US" b="1" i="0" dirty="0">
                <a:solidFill>
                  <a:srgbClr val="171717"/>
                </a:solidFill>
                <a:effectLst/>
                <a:latin typeface="Segoe UI" panose="020B0502040204020203" pitchFamily="34" charset="0"/>
              </a:rPr>
              <a:t>Add a condition</a:t>
            </a:r>
          </a:p>
          <a:p>
            <a:pPr algn="l">
              <a:buFont typeface="+mj-lt"/>
              <a:buAutoNum type="arabicPeriod"/>
            </a:pPr>
            <a:r>
              <a:rPr lang="en-US" b="0" i="0" dirty="0">
                <a:solidFill>
                  <a:srgbClr val="171717"/>
                </a:solidFill>
                <a:effectLst/>
                <a:latin typeface="Segoe UI" panose="020B0502040204020203" pitchFamily="34" charset="0"/>
              </a:rPr>
              <a:t>In </a:t>
            </a:r>
            <a:r>
              <a:rPr lang="en-US" b="0" i="0" u="none" strike="noStrike" dirty="0">
                <a:solidFill>
                  <a:srgbClr val="171717"/>
                </a:solidFill>
                <a:effectLst/>
                <a:latin typeface="Segoe UI" panose="020B0502040204020203" pitchFamily="34" charset="0"/>
                <a:hlinkClick r:id="rId3"/>
              </a:rPr>
              <a:t>Power Automate</a:t>
            </a:r>
            <a:r>
              <a:rPr lang="en-US" b="0" i="0" dirty="0">
                <a:solidFill>
                  <a:srgbClr val="171717"/>
                </a:solidFill>
                <a:effectLst/>
                <a:latin typeface="Segoe UI" panose="020B0502040204020203" pitchFamily="34" charset="0"/>
              </a:rPr>
              <a:t>, select </a:t>
            </a:r>
            <a:r>
              <a:rPr lang="en-US" b="1" i="0" dirty="0">
                <a:solidFill>
                  <a:srgbClr val="171717"/>
                </a:solidFill>
                <a:effectLst/>
                <a:latin typeface="Segoe UI" panose="020B0502040204020203" pitchFamily="34" charset="0"/>
              </a:rPr>
              <a:t>My flows</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You might need to sign in if you're not already signed in.</a:t>
            </a:r>
          </a:p>
          <a:p>
            <a:pPr algn="l">
              <a:buFont typeface="+mj-lt"/>
              <a:buAutoNum type="arabicPeriod"/>
            </a:pPr>
            <a:r>
              <a:rPr lang="en-US" b="0" i="0" dirty="0">
                <a:solidFill>
                  <a:srgbClr val="171717"/>
                </a:solidFill>
                <a:effectLst/>
                <a:latin typeface="Segoe UI" panose="020B0502040204020203" pitchFamily="34" charset="0"/>
              </a:rPr>
              <a:t>Select one of the flows from </a:t>
            </a:r>
            <a:r>
              <a:rPr lang="en-US" b="1" i="0" dirty="0">
                <a:solidFill>
                  <a:srgbClr val="171717"/>
                </a:solidFill>
                <a:effectLst/>
                <a:latin typeface="Segoe UI" panose="020B0502040204020203" pitchFamily="34" charset="0"/>
              </a:rPr>
              <a:t>My flows</a:t>
            </a:r>
            <a:r>
              <a:rPr lang="en-US" b="0" i="0" dirty="0">
                <a:solidFill>
                  <a:srgbClr val="171717"/>
                </a:solidFill>
                <a:effectLst/>
                <a:latin typeface="Segoe UI" panose="020B0502040204020203" pitchFamily="34" charset="0"/>
              </a:rPr>
              <a:t>, and then select </a:t>
            </a:r>
            <a:r>
              <a:rPr lang="en-US" b="1" i="0" dirty="0">
                <a:solidFill>
                  <a:srgbClr val="171717"/>
                </a:solidFill>
                <a:effectLst/>
                <a:latin typeface="Segoe UI" panose="020B0502040204020203" pitchFamily="34" charset="0"/>
              </a:rPr>
              <a:t>More commands</a:t>
            </a:r>
            <a:r>
              <a:rPr lang="en-US" b="0" i="0" dirty="0">
                <a:solidFill>
                  <a:srgbClr val="171717"/>
                </a:solidFill>
                <a:effectLst/>
                <a:latin typeface="Segoe UI" panose="020B0502040204020203" pitchFamily="34" charset="0"/>
              </a:rPr>
              <a:t> (the three dots).</a:t>
            </a:r>
          </a:p>
          <a:p>
            <a:pPr algn="l">
              <a:buFont typeface="+mj-lt"/>
              <a:buAutoNum type="arabicPeriod"/>
            </a:pPr>
            <a:r>
              <a:rPr lang="en-US" b="0" i="0" dirty="0">
                <a:solidFill>
                  <a:srgbClr val="171717"/>
                </a:solidFill>
                <a:effectLst/>
                <a:latin typeface="Segoe UI" panose="020B0502040204020203" pitchFamily="34" charset="0"/>
              </a:rPr>
              <a:t>This tutorial uses an example with a Twitter trigger and a SharePoint action.</a:t>
            </a:r>
          </a:p>
          <a:p>
            <a:pPr algn="l">
              <a:buFont typeface="+mj-lt"/>
              <a:buAutoNum type="arabicPeriod"/>
            </a:pPr>
            <a:r>
              <a:rPr lang="en-US" b="0" i="0" dirty="0">
                <a:solidFill>
                  <a:srgbClr val="171717"/>
                </a:solidFill>
                <a:effectLst/>
                <a:latin typeface="Segoe UI" panose="020B0502040204020203" pitchFamily="34" charset="0"/>
              </a:rPr>
              <a:t>Select </a:t>
            </a:r>
            <a:r>
              <a:rPr lang="en-US" b="1" i="0" dirty="0">
                <a:solidFill>
                  <a:srgbClr val="171717"/>
                </a:solidFill>
                <a:effectLst/>
                <a:latin typeface="Segoe UI" panose="020B0502040204020203" pitchFamily="34" charset="0"/>
              </a:rPr>
              <a:t>Edit</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Under the last action, select </a:t>
            </a:r>
            <a:r>
              <a:rPr lang="en-US" b="1" i="0" dirty="0">
                <a:solidFill>
                  <a:srgbClr val="171717"/>
                </a:solidFill>
                <a:effectLst/>
                <a:latin typeface="Segoe UI" panose="020B0502040204020203" pitchFamily="34" charset="0"/>
              </a:rPr>
              <a:t>New step</a:t>
            </a:r>
            <a:r>
              <a:rPr lang="en-US" b="0" i="0" dirty="0">
                <a:solidFill>
                  <a:srgbClr val="171717"/>
                </a:solidFill>
                <a:effectLst/>
                <a:latin typeface="Segoe UI" panose="020B0502040204020203" pitchFamily="34" charset="0"/>
              </a:rPr>
              <a:t> &gt; </a:t>
            </a:r>
            <a:r>
              <a:rPr lang="en-US" b="1" i="0" dirty="0">
                <a:solidFill>
                  <a:srgbClr val="171717"/>
                </a:solidFill>
                <a:effectLst/>
                <a:latin typeface="Segoe UI" panose="020B0502040204020203" pitchFamily="34" charset="0"/>
              </a:rPr>
              <a:t>Condition</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On the </a:t>
            </a:r>
            <a:r>
              <a:rPr lang="en-US" b="1" i="0" dirty="0">
                <a:solidFill>
                  <a:srgbClr val="171717"/>
                </a:solidFill>
                <a:effectLst/>
                <a:latin typeface="Segoe UI" panose="020B0502040204020203" pitchFamily="34" charset="0"/>
              </a:rPr>
              <a:t>Condition</a:t>
            </a:r>
            <a:r>
              <a:rPr lang="en-US" b="0" i="0" dirty="0">
                <a:solidFill>
                  <a:srgbClr val="171717"/>
                </a:solidFill>
                <a:effectLst/>
                <a:latin typeface="Segoe UI" panose="020B0502040204020203" pitchFamily="34" charset="0"/>
              </a:rPr>
              <a:t> card, select an empty area in box on the left.</a:t>
            </a:r>
          </a:p>
          <a:p>
            <a:pPr algn="l">
              <a:buFont typeface="+mj-lt"/>
              <a:buAutoNum type="arabicPeriod"/>
            </a:pPr>
            <a:r>
              <a:rPr lang="en-US" b="0" i="0" dirty="0">
                <a:solidFill>
                  <a:srgbClr val="171717"/>
                </a:solidFill>
                <a:effectLst/>
                <a:latin typeface="Segoe UI" panose="020B0502040204020203" pitchFamily="34" charset="0"/>
              </a:rPr>
              <a:t>The </a:t>
            </a:r>
            <a:r>
              <a:rPr lang="en-US" b="1" i="0" dirty="0">
                <a:solidFill>
                  <a:srgbClr val="171717"/>
                </a:solidFill>
                <a:effectLst/>
                <a:latin typeface="Segoe UI" panose="020B0502040204020203" pitchFamily="34" charset="0"/>
              </a:rPr>
              <a:t>Dynamic content</a:t>
            </a:r>
            <a:r>
              <a:rPr lang="en-US" b="0" i="0" dirty="0">
                <a:solidFill>
                  <a:srgbClr val="171717"/>
                </a:solidFill>
                <a:effectLst/>
                <a:latin typeface="Segoe UI" panose="020B0502040204020203" pitchFamily="34" charset="0"/>
              </a:rPr>
              <a:t> list opens.</a:t>
            </a:r>
          </a:p>
          <a:p>
            <a:pPr algn="l">
              <a:buFont typeface="+mj-lt"/>
              <a:buAutoNum type="arabicPeriod"/>
            </a:pPr>
            <a:r>
              <a:rPr lang="en-US" b="0" i="0" dirty="0">
                <a:solidFill>
                  <a:srgbClr val="171717"/>
                </a:solidFill>
                <a:effectLst/>
                <a:latin typeface="Segoe UI" panose="020B0502040204020203" pitchFamily="34" charset="0"/>
              </a:rPr>
              <a:t>Select the </a:t>
            </a:r>
            <a:r>
              <a:rPr lang="en-US" b="1" i="0" dirty="0">
                <a:solidFill>
                  <a:srgbClr val="171717"/>
                </a:solidFill>
                <a:effectLst/>
                <a:latin typeface="Segoe UI" panose="020B0502040204020203" pitchFamily="34" charset="0"/>
              </a:rPr>
              <a:t>Retweet count</a:t>
            </a:r>
            <a:r>
              <a:rPr lang="en-US" b="0" i="0" dirty="0">
                <a:solidFill>
                  <a:srgbClr val="171717"/>
                </a:solidFill>
                <a:effectLst/>
                <a:latin typeface="Segoe UI" panose="020B0502040204020203" pitchFamily="34" charset="0"/>
              </a:rPr>
              <a:t> parameter to add it to the box.</a:t>
            </a:r>
          </a:p>
          <a:p>
            <a:pPr algn="l">
              <a:buFont typeface="+mj-lt"/>
              <a:buAutoNum type="arabicPeriod"/>
            </a:pPr>
            <a:r>
              <a:rPr lang="en-US" b="0" i="0" dirty="0">
                <a:solidFill>
                  <a:srgbClr val="171717"/>
                </a:solidFill>
                <a:effectLst/>
                <a:latin typeface="Segoe UI" panose="020B0502040204020203" pitchFamily="34" charset="0"/>
              </a:rPr>
              <a:t>In the box in the middle of the </a:t>
            </a:r>
            <a:r>
              <a:rPr lang="en-US" b="1" i="0" dirty="0">
                <a:solidFill>
                  <a:srgbClr val="171717"/>
                </a:solidFill>
                <a:effectLst/>
                <a:latin typeface="Segoe UI" panose="020B0502040204020203" pitchFamily="34" charset="0"/>
              </a:rPr>
              <a:t>Condition</a:t>
            </a:r>
            <a:r>
              <a:rPr lang="en-US" b="0" i="0" dirty="0">
                <a:solidFill>
                  <a:srgbClr val="171717"/>
                </a:solidFill>
                <a:effectLst/>
                <a:latin typeface="Segoe UI" panose="020B0502040204020203" pitchFamily="34" charset="0"/>
              </a:rPr>
              <a:t> card, select </a:t>
            </a:r>
            <a:r>
              <a:rPr lang="en-US" b="1" i="0" dirty="0">
                <a:solidFill>
                  <a:srgbClr val="171717"/>
                </a:solidFill>
                <a:effectLst/>
                <a:latin typeface="Segoe UI" panose="020B0502040204020203" pitchFamily="34" charset="0"/>
              </a:rPr>
              <a:t>is greater than or equal to</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In the box on the right, enter </a:t>
            </a:r>
            <a:r>
              <a:rPr lang="en-US" b="1" i="0" dirty="0">
                <a:solidFill>
                  <a:srgbClr val="171717"/>
                </a:solidFill>
                <a:effectLst/>
                <a:latin typeface="Segoe UI" panose="020B0502040204020203" pitchFamily="34" charset="0"/>
              </a:rPr>
              <a:t>10</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Now that you've configured the condition, continue with the following steps to send an email if the </a:t>
            </a:r>
            <a:r>
              <a:rPr lang="en-US" b="1" i="0" dirty="0">
                <a:solidFill>
                  <a:srgbClr val="171717"/>
                </a:solidFill>
                <a:effectLst/>
                <a:latin typeface="Segoe UI" panose="020B0502040204020203" pitchFamily="34" charset="0"/>
              </a:rPr>
              <a:t>Retweet count</a:t>
            </a:r>
            <a:r>
              <a:rPr lang="en-US" b="0" i="0" dirty="0">
                <a:solidFill>
                  <a:srgbClr val="171717"/>
                </a:solidFill>
                <a:effectLst/>
                <a:latin typeface="Segoe UI" panose="020B0502040204020203" pitchFamily="34" charset="0"/>
              </a:rPr>
              <a:t> is more than 10.</a:t>
            </a:r>
          </a:p>
          <a:p>
            <a:pPr algn="l">
              <a:buFont typeface="+mj-lt"/>
              <a:buAutoNum type="arabicPeriod"/>
            </a:pPr>
            <a:r>
              <a:rPr lang="en-US" b="0" i="0" dirty="0">
                <a:solidFill>
                  <a:srgbClr val="171717"/>
                </a:solidFill>
                <a:effectLst/>
                <a:latin typeface="Segoe UI" panose="020B0502040204020203" pitchFamily="34" charset="0"/>
              </a:rPr>
              <a:t>Select </a:t>
            </a:r>
            <a:r>
              <a:rPr lang="en-US" b="1" i="0" dirty="0">
                <a:solidFill>
                  <a:srgbClr val="171717"/>
                </a:solidFill>
                <a:effectLst/>
                <a:latin typeface="Segoe UI" panose="020B0502040204020203" pitchFamily="34" charset="0"/>
              </a:rPr>
              <a:t>Add an action</a:t>
            </a:r>
            <a:r>
              <a:rPr lang="en-US" b="0" i="0" dirty="0">
                <a:solidFill>
                  <a:srgbClr val="171717"/>
                </a:solidFill>
                <a:effectLst/>
                <a:latin typeface="Segoe UI" panose="020B0502040204020203" pitchFamily="34" charset="0"/>
              </a:rPr>
              <a:t> on the </a:t>
            </a:r>
            <a:r>
              <a:rPr lang="en-US" b="1" i="0" dirty="0">
                <a:solidFill>
                  <a:srgbClr val="171717"/>
                </a:solidFill>
                <a:effectLst/>
                <a:latin typeface="Segoe UI" panose="020B0502040204020203" pitchFamily="34" charset="0"/>
              </a:rPr>
              <a:t>If yes</a:t>
            </a:r>
            <a:r>
              <a:rPr lang="en-US" b="0" i="0" dirty="0">
                <a:solidFill>
                  <a:srgbClr val="171717"/>
                </a:solidFill>
                <a:effectLst/>
                <a:latin typeface="Segoe UI" panose="020B0502040204020203" pitchFamily="34" charset="0"/>
              </a:rPr>
              <a:t> send of the condition.</a:t>
            </a:r>
          </a:p>
          <a:p>
            <a:pPr algn="l">
              <a:buFont typeface="+mj-lt"/>
              <a:buAutoNum type="arabicPeriod"/>
            </a:pPr>
            <a:r>
              <a:rPr lang="en-US" b="0" i="0" dirty="0">
                <a:solidFill>
                  <a:srgbClr val="171717"/>
                </a:solidFill>
                <a:effectLst/>
                <a:latin typeface="Segoe UI" panose="020B0502040204020203" pitchFamily="34" charset="0"/>
              </a:rPr>
              <a:t>Enter </a:t>
            </a:r>
            <a:r>
              <a:rPr lang="en-US" b="1" i="0" dirty="0">
                <a:solidFill>
                  <a:srgbClr val="171717"/>
                </a:solidFill>
                <a:effectLst/>
                <a:latin typeface="Segoe UI" panose="020B0502040204020203" pitchFamily="34" charset="0"/>
              </a:rPr>
              <a:t>Send an email</a:t>
            </a:r>
            <a:r>
              <a:rPr lang="en-US" b="0" i="0" dirty="0">
                <a:solidFill>
                  <a:srgbClr val="171717"/>
                </a:solidFill>
                <a:effectLst/>
                <a:latin typeface="Segoe UI" panose="020B0502040204020203" pitchFamily="34" charset="0"/>
              </a:rPr>
              <a:t> into the search box, and then select </a:t>
            </a:r>
            <a:r>
              <a:rPr lang="en-US" b="1" i="0" dirty="0">
                <a:solidFill>
                  <a:srgbClr val="171717"/>
                </a:solidFill>
                <a:effectLst/>
                <a:latin typeface="Segoe UI" panose="020B0502040204020203" pitchFamily="34" charset="0"/>
              </a:rPr>
              <a:t>Send an email (V2)</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Configure the </a:t>
            </a:r>
            <a:r>
              <a:rPr lang="en-US" b="1" i="0" dirty="0">
                <a:solidFill>
                  <a:srgbClr val="171717"/>
                </a:solidFill>
                <a:effectLst/>
                <a:latin typeface="Segoe UI" panose="020B0502040204020203" pitchFamily="34" charset="0"/>
              </a:rPr>
              <a:t>Send an email (V2)</a:t>
            </a:r>
            <a:r>
              <a:rPr lang="en-US" b="0" i="0" dirty="0">
                <a:solidFill>
                  <a:srgbClr val="171717"/>
                </a:solidFill>
                <a:effectLst/>
                <a:latin typeface="Segoe UI" panose="020B0502040204020203" pitchFamily="34" charset="0"/>
              </a:rPr>
              <a:t> card to your liking, indicating the contents of the email that the flow sends if the </a:t>
            </a:r>
            <a:r>
              <a:rPr lang="en-US" b="1" i="0" dirty="0">
                <a:solidFill>
                  <a:srgbClr val="171717"/>
                </a:solidFill>
                <a:effectLst/>
                <a:latin typeface="Segoe UI" panose="020B0502040204020203" pitchFamily="34" charset="0"/>
              </a:rPr>
              <a:t>Retweet count</a:t>
            </a:r>
            <a:r>
              <a:rPr lang="en-US" b="0" i="0" dirty="0">
                <a:solidFill>
                  <a:srgbClr val="171717"/>
                </a:solidFill>
                <a:effectLst/>
                <a:latin typeface="Segoe UI" panose="020B0502040204020203" pitchFamily="34" charset="0"/>
              </a:rPr>
              <a:t> is greater than 10.</a:t>
            </a:r>
          </a:p>
          <a:p>
            <a:pPr algn="l">
              <a:buFont typeface="+mj-lt"/>
              <a:buAutoNum type="arabicPeriod"/>
            </a:pPr>
            <a:r>
              <a:rPr lang="en-US" b="0" i="0" dirty="0">
                <a:solidFill>
                  <a:srgbClr val="171717"/>
                </a:solidFill>
                <a:effectLst/>
                <a:latin typeface="Segoe UI" panose="020B0502040204020203" pitchFamily="34" charset="0"/>
              </a:rPr>
              <a:t>You can also configure the </a:t>
            </a:r>
            <a:r>
              <a:rPr lang="en-US" b="1" i="0" dirty="0">
                <a:solidFill>
                  <a:srgbClr val="171717"/>
                </a:solidFill>
                <a:effectLst/>
                <a:latin typeface="Segoe UI" panose="020B0502040204020203" pitchFamily="34" charset="0"/>
              </a:rPr>
              <a:t>If no</a:t>
            </a:r>
            <a:r>
              <a:rPr lang="en-US" b="0" i="0" dirty="0">
                <a:solidFill>
                  <a:srgbClr val="171717"/>
                </a:solidFill>
                <a:effectLst/>
                <a:latin typeface="Segoe UI" panose="020B0502040204020203" pitchFamily="34" charset="0"/>
              </a:rPr>
              <a:t> side of the condition if you'd like to take an when the </a:t>
            </a:r>
            <a:r>
              <a:rPr lang="en-US" b="1" i="0" dirty="0">
                <a:solidFill>
                  <a:srgbClr val="171717"/>
                </a:solidFill>
                <a:effectLst/>
                <a:latin typeface="Segoe UI" panose="020B0502040204020203" pitchFamily="34" charset="0"/>
              </a:rPr>
              <a:t>Retweet count</a:t>
            </a:r>
            <a:r>
              <a:rPr lang="en-US" b="0" i="0" dirty="0">
                <a:solidFill>
                  <a:srgbClr val="171717"/>
                </a:solidFill>
                <a:effectLst/>
                <a:latin typeface="Segoe UI" panose="020B0502040204020203" pitchFamily="34" charset="0"/>
              </a:rPr>
              <a:t> is less than 10.</a:t>
            </a:r>
          </a:p>
          <a:p>
            <a:pPr algn="l">
              <a:buFont typeface="+mj-lt"/>
              <a:buAutoNum type="arabicPeriod"/>
            </a:pPr>
            <a:r>
              <a:rPr lang="en-US" b="0" i="0" dirty="0">
                <a:solidFill>
                  <a:srgbClr val="171717"/>
                </a:solidFill>
                <a:effectLst/>
                <a:latin typeface="Segoe UI" panose="020B0502040204020203" pitchFamily="34" charset="0"/>
              </a:rPr>
              <a:t>Save the flow.</a:t>
            </a:r>
          </a:p>
          <a:p>
            <a:endParaRPr lang="en-US" dirty="0"/>
          </a:p>
          <a:p>
            <a:endParaRPr lang="en-US" dirty="0"/>
          </a:p>
          <a:p>
            <a:br>
              <a:rPr lang="en-US" dirty="0"/>
            </a:b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37</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Steps :</a:t>
            </a:r>
            <a:r>
              <a:rPr lang="en-US" dirty="0"/>
              <a:t>  Steps are the primary means of structure and organization within a workflow or Flow. A step contains one or more actions and, optionally, one or more conditions.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38</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Loop in SharePoint Designer Workflow : </a:t>
            </a:r>
          </a:p>
          <a:p>
            <a:r>
              <a:rPr lang="en-US" dirty="0"/>
              <a:t>One of the major limitations in SharePoint Designer-based workflows in SharePoint 2010 was the inability to loop in workflows. 2013 workflows in SharePoint Designer can now include looping. There are two types of looping available: Loop n Times and Loop with Condition.</a:t>
            </a:r>
          </a:p>
          <a:p>
            <a:endParaRPr lang="en-US" dirty="0"/>
          </a:p>
          <a:p>
            <a:r>
              <a:rPr lang="en-US" dirty="0"/>
              <a:t>The Loop n Times loop type allows a designer to create a looping condition where the actions contained in the loop container are executed several times. One or more workflow actions can be placed in the loop and the workflow will execute these actions (in order) for the number of loop iterations specified.</a:t>
            </a:r>
          </a:p>
          <a:p>
            <a:endParaRPr lang="en-US" dirty="0"/>
          </a:p>
          <a:p>
            <a:r>
              <a:rPr lang="en-US" dirty="0"/>
              <a:t>The Loop with Condition loop type allows a designer to create a looping condition where the actions contained in the loop container are executed until a specified condition is met. Just like the Loop n Times loop type, the workflow actions placed in the loop will execute in order, and the loop will continue to execute these actions until the loop condition is met.</a:t>
            </a:r>
          </a:p>
          <a:p>
            <a:endParaRPr lang="en-US" dirty="0"/>
          </a:p>
          <a:p>
            <a:r>
              <a:rPr lang="en-US" dirty="0"/>
              <a:t>Restrictions in SPD Workflow Looping construct:</a:t>
            </a:r>
          </a:p>
          <a:p>
            <a:pPr algn="l">
              <a:buFont typeface="Arial" panose="020B0604020202020204" pitchFamily="34" charset="0"/>
              <a:buChar char="•"/>
            </a:pPr>
            <a:r>
              <a:rPr lang="en-US" b="0" i="0" dirty="0">
                <a:effectLst/>
                <a:latin typeface="proxima-nova"/>
              </a:rPr>
              <a:t>Loops must be contained within a stage</a:t>
            </a:r>
          </a:p>
          <a:p>
            <a:pPr algn="l">
              <a:buFont typeface="Arial" panose="020B0604020202020204" pitchFamily="34" charset="0"/>
              <a:buChar char="•"/>
            </a:pPr>
            <a:r>
              <a:rPr lang="en-US" b="0" i="0" dirty="0">
                <a:effectLst/>
                <a:latin typeface="proxima-nova"/>
              </a:rPr>
              <a:t>You cannot add a stage inside a loop</a:t>
            </a:r>
          </a:p>
          <a:p>
            <a:pPr algn="l">
              <a:buFont typeface="Arial" panose="020B0604020202020204" pitchFamily="34" charset="0"/>
              <a:buChar char="•"/>
            </a:pPr>
            <a:r>
              <a:rPr lang="en-US" b="0" i="0" dirty="0">
                <a:effectLst/>
                <a:latin typeface="proxima-nova"/>
              </a:rPr>
              <a:t>Loops can only have one entry and one exit point</a:t>
            </a:r>
          </a:p>
          <a:p>
            <a:pPr algn="l"/>
            <a:r>
              <a:rPr lang="en-US" b="0" i="0" dirty="0">
                <a:effectLst/>
                <a:latin typeface="proxima-nova"/>
              </a:rPr>
              <a:t>Nested loops are also supported if the need for executing a series of actions in an inner loop is desired.</a:t>
            </a:r>
          </a:p>
          <a:p>
            <a:pPr algn="l"/>
            <a:endParaRPr lang="en-US" b="0" i="0" dirty="0">
              <a:effectLst/>
              <a:latin typeface="proxima-nova"/>
            </a:endParaRPr>
          </a:p>
          <a:p>
            <a:pPr algn="l"/>
            <a:r>
              <a:rPr lang="en-US" b="1" i="0" dirty="0">
                <a:effectLst/>
                <a:latin typeface="proxima-nova"/>
              </a:rPr>
              <a:t>Power Automate Loop:</a:t>
            </a:r>
          </a:p>
          <a:p>
            <a:pPr algn="l"/>
            <a:r>
              <a:rPr lang="en-US" b="0" i="0" dirty="0">
                <a:solidFill>
                  <a:srgbClr val="505050"/>
                </a:solidFill>
                <a:effectLst/>
                <a:latin typeface="Segoe UI Condensed"/>
              </a:rPr>
              <a:t>Frequently, you will get a list of items returned by an action. For example, you could get a list of email attachments for new emails, or a list of search results from a search API. An apply to each loop makes it possible to control the list that you repeat over. You can also use a condition inside of an apply to each to filter the array. To add new control flow concepts like </a:t>
            </a:r>
            <a:r>
              <a:rPr lang="en-US" b="1" i="0" dirty="0">
                <a:solidFill>
                  <a:srgbClr val="505050"/>
                </a:solidFill>
                <a:effectLst/>
                <a:latin typeface="Segoe UI Condensed"/>
              </a:rPr>
              <a:t>Apply to each</a:t>
            </a:r>
            <a:r>
              <a:rPr lang="en-US" b="0" i="0" dirty="0">
                <a:solidFill>
                  <a:srgbClr val="505050"/>
                </a:solidFill>
                <a:effectLst/>
                <a:latin typeface="Segoe UI Condensed"/>
              </a:rPr>
              <a:t> or </a:t>
            </a:r>
            <a:r>
              <a:rPr lang="en-US" b="1" i="0" dirty="0">
                <a:solidFill>
                  <a:srgbClr val="505050"/>
                </a:solidFill>
                <a:effectLst/>
                <a:latin typeface="Segoe UI Condensed"/>
              </a:rPr>
              <a:t>Do-until</a:t>
            </a:r>
            <a:r>
              <a:rPr lang="en-US" b="0" i="0" dirty="0">
                <a:solidFill>
                  <a:srgbClr val="505050"/>
                </a:solidFill>
                <a:effectLst/>
                <a:latin typeface="Segoe UI Condensed"/>
              </a:rPr>
              <a:t>, first click </a:t>
            </a:r>
            <a:r>
              <a:rPr lang="en-US" b="1" i="0" dirty="0">
                <a:solidFill>
                  <a:srgbClr val="505050"/>
                </a:solidFill>
                <a:effectLst/>
                <a:latin typeface="Segoe UI Condensed"/>
              </a:rPr>
              <a:t>New Step</a:t>
            </a:r>
            <a:r>
              <a:rPr lang="en-US" b="0" i="0" dirty="0">
                <a:solidFill>
                  <a:srgbClr val="505050"/>
                </a:solidFill>
                <a:effectLst/>
                <a:latin typeface="Segoe UI Condensed"/>
              </a:rPr>
              <a:t> and then select </a:t>
            </a:r>
            <a:r>
              <a:rPr lang="en-US" b="1" i="0" dirty="0">
                <a:solidFill>
                  <a:srgbClr val="505050"/>
                </a:solidFill>
                <a:effectLst/>
                <a:latin typeface="Segoe UI Condensed"/>
              </a:rPr>
              <a:t>More</a:t>
            </a:r>
            <a:r>
              <a:rPr lang="en-US" b="0" i="0" dirty="0">
                <a:solidFill>
                  <a:srgbClr val="505050"/>
                </a:solidFill>
                <a:effectLst/>
                <a:latin typeface="Segoe UI Condensed"/>
              </a:rPr>
              <a:t>.</a:t>
            </a:r>
          </a:p>
          <a:p>
            <a:br>
              <a:rPr lang="en-US" dirty="0"/>
            </a:br>
            <a:r>
              <a:rPr lang="en-US" b="0" i="0" dirty="0">
                <a:solidFill>
                  <a:srgbClr val="505050"/>
                </a:solidFill>
                <a:effectLst/>
                <a:latin typeface="Segoe UI Condensed"/>
              </a:rPr>
              <a:t>This will add a shape to the designer that you can choose an array in.</a:t>
            </a:r>
          </a:p>
          <a:p>
            <a:pPr algn="l"/>
            <a:r>
              <a:rPr lang="en-US" b="0" i="0" dirty="0">
                <a:solidFill>
                  <a:srgbClr val="505050"/>
                </a:solidFill>
                <a:effectLst/>
                <a:latin typeface="Segoe UI Condensed"/>
              </a:rPr>
              <a:t>A</a:t>
            </a:r>
            <a:r>
              <a:rPr lang="en-US" b="1" i="0" dirty="0">
                <a:solidFill>
                  <a:srgbClr val="505050"/>
                </a:solidFill>
                <a:effectLst/>
                <a:latin typeface="Segoe UI Condensed"/>
              </a:rPr>
              <a:t> do-until </a:t>
            </a:r>
            <a:r>
              <a:rPr lang="en-US" b="0" i="0" dirty="0">
                <a:solidFill>
                  <a:srgbClr val="505050"/>
                </a:solidFill>
                <a:effectLst/>
                <a:latin typeface="Segoe UI Condensed"/>
              </a:rPr>
              <a:t>loop allows you to repeat a step until a certain condition is met. The most common reason to use this is in approval scenarios. For example, you can create a new record in a database, wait until a certain field in that record is “Approved”, and then continue the flow.</a:t>
            </a:r>
          </a:p>
          <a:p>
            <a:pPr algn="l"/>
            <a:endParaRPr lang="en-US" b="1" i="0" dirty="0">
              <a:effectLst/>
              <a:latin typeface="proxima-nova"/>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39</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40</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767676"/>
                </a:solidFill>
                <a:effectLst/>
                <a:latin typeface="SegoeUI"/>
              </a:rPr>
              <a:t>Expressions are a rich set of Excel-like formulas that allow you to manipulate data.  </a:t>
            </a:r>
          </a:p>
          <a:p>
            <a:pPr marL="171450" indent="-171450" algn="l">
              <a:buFont typeface="Arial" panose="020B0604020202020204" pitchFamily="34" charset="0"/>
              <a:buChar char="•"/>
            </a:pPr>
            <a:r>
              <a:rPr lang="en-US" b="0" i="0" dirty="0">
                <a:solidFill>
                  <a:srgbClr val="767676"/>
                </a:solidFill>
                <a:effectLst/>
                <a:latin typeface="SegoeUI"/>
              </a:rPr>
              <a:t>With Designer workflows, we had a limited set of string manipulation actions and several calculation actions.  If you were ever frustrated by what you couldn't do with strings in Designer workflows, Flow Expressions will make you smile.  </a:t>
            </a:r>
          </a:p>
          <a:p>
            <a:pPr marL="171450" indent="-171450" algn="l">
              <a:buFont typeface="Arial" panose="020B0604020202020204" pitchFamily="34" charset="0"/>
              <a:buChar char="•"/>
            </a:pPr>
            <a:r>
              <a:rPr lang="en-US" b="0" i="0" dirty="0">
                <a:solidFill>
                  <a:srgbClr val="767676"/>
                </a:solidFill>
                <a:effectLst/>
                <a:latin typeface="SegoeUI"/>
              </a:rPr>
              <a:t>In addition to string functions, additional function groups include date, math and conversion.  Once again, this type of functionality would have been very welcome in Designer workflows.</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41</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sng" strike="noStrike" kern="1200" cap="none" spc="0" normalizeH="0" baseline="0" noProof="0" dirty="0">
                <a:ln>
                  <a:noFill/>
                </a:ln>
                <a:solidFill>
                  <a:prstClr val="black"/>
                </a:solidFill>
                <a:effectLst/>
                <a:uLnTx/>
                <a:uFillTx/>
                <a:latin typeface="Calibri" panose="020F0502020204030204"/>
                <a:ea typeface="+mn-ea"/>
                <a:cs typeface="+mn-cs"/>
              </a:rPr>
              <a:t>SharePoint Workflow</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Workflow Status page provides the following information and options:</a:t>
            </a:r>
          </a:p>
          <a:p>
            <a:endParaRPr lang="en-US" dirty="0"/>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Name of the person who started the workflow.</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Date and time the workflow started.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Date and time the workflow was last run.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Name and link to the document or</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 item involved in the workflow.</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Current status of the workflow.</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The option to terminate the workflow. </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42</a:t>
            </a:fld>
            <a:endParaRPr lang="en-US" dirty="0"/>
          </a:p>
        </p:txBody>
      </p:sp>
    </p:spTree>
    <p:extLst>
      <p:ext uri="{BB962C8B-B14F-4D97-AF65-F5344CB8AC3E}">
        <p14:creationId xmlns:p14="http://schemas.microsoft.com/office/powerpoint/2010/main" val="4487065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43</a:t>
            </a:fld>
            <a:endParaRPr lang="en-US" dirty="0"/>
          </a:p>
        </p:txBody>
      </p:sp>
    </p:spTree>
    <p:extLst>
      <p:ext uri="{BB962C8B-B14F-4D97-AF65-F5344CB8AC3E}">
        <p14:creationId xmlns:p14="http://schemas.microsoft.com/office/powerpoint/2010/main" val="1576100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In the context of SharePoint, a workflow is the automated movement of documents or items through a sequence of actions or tasks that are related to a business process. Workflows can be used to consistently manage common business processes within an organization by enabling the organization to attach business logic to documents or items in a SharePoint list or library.</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SharePoint workflows are pre-programmed mini-applications that streamline and automate a wide variety of business processes. </a:t>
            </a:r>
          </a:p>
          <a:p>
            <a:pPr marL="171450" indent="-171450">
              <a:buFont typeface="Arial" panose="020B0604020202020204" pitchFamily="34" charset="0"/>
              <a:buChar char="•"/>
            </a:pPr>
            <a:r>
              <a:rPr lang="en-US" sz="1200" dirty="0"/>
              <a:t>Workflows can range from collecting signatures, feedback, or approvals for a plan or document, to tracking the current status of a routine procedure. </a:t>
            </a:r>
          </a:p>
          <a:p>
            <a:pPr marL="171450" indent="-171450">
              <a:buFont typeface="Arial" panose="020B0604020202020204" pitchFamily="34" charset="0"/>
              <a:buChar char="•"/>
            </a:pPr>
            <a:r>
              <a:rPr lang="en-US" sz="1200" dirty="0">
                <a:highlight>
                  <a:srgbClr val="FFFF00"/>
                </a:highlight>
              </a:rPr>
              <a:t>SharePoint workflows are designed to save you time and effort, and to bring consistency and efficiency to tasks that you perform on a regular basis.</a:t>
            </a:r>
            <a:endParaRPr lang="en-US" dirty="0">
              <a:highlight>
                <a:srgbClr val="FFFF00"/>
              </a:highlight>
            </a:endParaRP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a:t>
            </a:fld>
            <a:endParaRPr lang="en-US" dirty="0"/>
          </a:p>
        </p:txBody>
      </p:sp>
    </p:spTree>
    <p:extLst>
      <p:ext uri="{BB962C8B-B14F-4D97-AF65-F5344CB8AC3E}">
        <p14:creationId xmlns:p14="http://schemas.microsoft.com/office/powerpoint/2010/main" val="3266676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44</a:t>
            </a:fld>
            <a:endParaRPr lang="en-US" dirty="0"/>
          </a:p>
        </p:txBody>
      </p:sp>
    </p:spTree>
    <p:extLst>
      <p:ext uri="{BB962C8B-B14F-4D97-AF65-F5344CB8AC3E}">
        <p14:creationId xmlns:p14="http://schemas.microsoft.com/office/powerpoint/2010/main" val="11341640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766707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47</a:t>
            </a:fld>
            <a:endParaRPr lang="en-US" dirty="0"/>
          </a:p>
        </p:txBody>
      </p:sp>
    </p:spTree>
    <p:extLst>
      <p:ext uri="{BB962C8B-B14F-4D97-AF65-F5344CB8AC3E}">
        <p14:creationId xmlns:p14="http://schemas.microsoft.com/office/powerpoint/2010/main" val="42127905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48</a:t>
            </a:fld>
            <a:endParaRPr lang="en-US" dirty="0"/>
          </a:p>
        </p:txBody>
      </p:sp>
    </p:spTree>
    <p:extLst>
      <p:ext uri="{BB962C8B-B14F-4D97-AF65-F5344CB8AC3E}">
        <p14:creationId xmlns:p14="http://schemas.microsoft.com/office/powerpoint/2010/main" val="42127905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49</a:t>
            </a:fld>
            <a:endParaRPr lang="en-US" dirty="0"/>
          </a:p>
        </p:txBody>
      </p:sp>
    </p:spTree>
    <p:extLst>
      <p:ext uri="{BB962C8B-B14F-4D97-AF65-F5344CB8AC3E}">
        <p14:creationId xmlns:p14="http://schemas.microsoft.com/office/powerpoint/2010/main" val="42127905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50</a:t>
            </a:fld>
            <a:endParaRPr lang="en-US" dirty="0"/>
          </a:p>
        </p:txBody>
      </p:sp>
    </p:spTree>
    <p:extLst>
      <p:ext uri="{BB962C8B-B14F-4D97-AF65-F5344CB8AC3E}">
        <p14:creationId xmlns:p14="http://schemas.microsoft.com/office/powerpoint/2010/main" val="22718121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51</a:t>
            </a:fld>
            <a:endParaRPr lang="en-US" dirty="0"/>
          </a:p>
        </p:txBody>
      </p:sp>
    </p:spTree>
    <p:extLst>
      <p:ext uri="{BB962C8B-B14F-4D97-AF65-F5344CB8AC3E}">
        <p14:creationId xmlns:p14="http://schemas.microsoft.com/office/powerpoint/2010/main" val="42127905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52</a:t>
            </a:fld>
            <a:endParaRPr lang="en-US" dirty="0"/>
          </a:p>
        </p:txBody>
      </p:sp>
    </p:spTree>
    <p:extLst>
      <p:ext uri="{BB962C8B-B14F-4D97-AF65-F5344CB8AC3E}">
        <p14:creationId xmlns:p14="http://schemas.microsoft.com/office/powerpoint/2010/main" val="41702280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1670888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 evolution of SharePoint workflow</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Back in SharePoint 2010, workflows were intended primarily for approval pipelines. Enterprises could use SharePoint Designer and workflow editor to customize their workflows. The workflow process happened within SharePoint itself.</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With </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rPr>
              <a:t>Workflow Manager</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Workflows are hosted outside of SharePoint.  Windows Azure Workflow (WAW) is an installable product and can be hosted on an on-premise SharePoint farm. Workflow is now run as a separate service. Communication of workflows with SharePoint will happen via REST / CSOM or OAuth.</a:t>
            </a:r>
          </a:p>
          <a:p>
            <a:endParaRPr lang="en-US" dirty="0"/>
          </a:p>
          <a:p>
            <a:r>
              <a:rPr lang="en-US" dirty="0"/>
              <a:t>SharePoint 2010 Workflow</a:t>
            </a:r>
          </a:p>
          <a:p>
            <a:pPr marL="342900" lvl="0" indent="-342900">
              <a:buFont typeface="Arial" panose="020B0604020202020204" pitchFamily="34" charset="0"/>
              <a:buChar char="•"/>
            </a:pPr>
            <a:r>
              <a:rPr lang="en-US" sz="2000" dirty="0"/>
              <a:t>SharePoint Server 2010</a:t>
            </a:r>
          </a:p>
          <a:p>
            <a:pPr marL="342900" lvl="0" indent="-342900">
              <a:buFont typeface="Arial" panose="020B0604020202020204" pitchFamily="34" charset="0"/>
              <a:buChar char="•"/>
            </a:pPr>
            <a:r>
              <a:rPr lang="en-US" sz="2000" dirty="0"/>
              <a:t>Carried forward to Office 365 and SharePoint Server 2013</a:t>
            </a:r>
          </a:p>
          <a:p>
            <a:pPr marL="342900" lvl="0" indent="-342900">
              <a:buFont typeface="Arial" panose="020B0604020202020204" pitchFamily="34" charset="0"/>
              <a:buChar char="•"/>
            </a:pPr>
            <a:r>
              <a:rPr lang="en-US" sz="2000" dirty="0"/>
              <a:t>Built on top of WF 3.5</a:t>
            </a:r>
          </a:p>
          <a:p>
            <a:pPr marL="342900" lvl="0" indent="-342900">
              <a:buFont typeface="Arial" panose="020B0604020202020204" pitchFamily="34" charset="0"/>
              <a:buChar char="•"/>
            </a:pPr>
            <a:r>
              <a:rPr lang="en-US" sz="2000" dirty="0"/>
              <a:t>Uses SharePoint as execution host	</a:t>
            </a:r>
          </a:p>
          <a:p>
            <a:pPr marL="342900" lvl="0" indent="-342900">
              <a:buFont typeface="Arial" panose="020B0604020202020204" pitchFamily="34" charset="0"/>
              <a:buChar char="•"/>
            </a:pPr>
            <a:r>
              <a:rPr lang="en-US" sz="2000" dirty="0"/>
              <a:t>Workflow engine lives in SharePoint</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SharePoint 2013 Workflows</a:t>
            </a:r>
          </a:p>
          <a:p>
            <a:pPr marL="342900" lvl="0" indent="-342900">
              <a:buFont typeface="Arial" panose="020B0604020202020204" pitchFamily="34" charset="0"/>
              <a:buChar char="•"/>
            </a:pPr>
            <a:r>
              <a:rPr lang="en-US" sz="2000" dirty="0"/>
              <a:t>SharePoint Server 2013</a:t>
            </a:r>
          </a:p>
          <a:p>
            <a:pPr marL="342900" lvl="0" indent="-342900">
              <a:buFont typeface="Arial" panose="020B0604020202020204" pitchFamily="34" charset="0"/>
              <a:buChar char="•"/>
            </a:pPr>
            <a:r>
              <a:rPr lang="en-US" sz="2000" dirty="0"/>
              <a:t>Carried forward to Office 365</a:t>
            </a:r>
          </a:p>
          <a:p>
            <a:pPr marL="342900" lvl="0" indent="-342900">
              <a:buFont typeface="Arial" panose="020B0604020202020204" pitchFamily="34" charset="0"/>
              <a:buChar char="•"/>
            </a:pPr>
            <a:r>
              <a:rPr lang="en-US" sz="2000" dirty="0"/>
              <a:t>Built on top of WF 4</a:t>
            </a:r>
          </a:p>
          <a:p>
            <a:pPr marL="342900" lvl="0" indent="-342900">
              <a:buFont typeface="Arial" panose="020B0604020202020204" pitchFamily="34" charset="0"/>
              <a:buChar char="•"/>
            </a:pPr>
            <a:r>
              <a:rPr lang="en-US" sz="2000" dirty="0"/>
              <a:t>Workflow engine lives outside of Office 365</a:t>
            </a:r>
          </a:p>
          <a:p>
            <a:pPr marL="342900" lvl="0" indent="-342900">
              <a:buFont typeface="Arial" panose="020B0604020202020204" pitchFamily="34" charset="0"/>
              <a:buChar char="•"/>
            </a:pPr>
            <a:r>
              <a:rPr lang="en-US" sz="2000" dirty="0"/>
              <a:t>For on-premises, Workflow Manager can be installed on SharePoint server</a:t>
            </a:r>
          </a:p>
          <a:p>
            <a:endParaRPr lang="en-US" dirty="0"/>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5</a:t>
            </a:fld>
            <a:endParaRPr lang="en-US" dirty="0"/>
          </a:p>
        </p:txBody>
      </p:sp>
    </p:spTree>
    <p:extLst>
      <p:ext uri="{BB962C8B-B14F-4D97-AF65-F5344CB8AC3E}">
        <p14:creationId xmlns:p14="http://schemas.microsoft.com/office/powerpoint/2010/main" val="1599065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SharePoint Designer: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Lots of workflow actions are available in SharePoint Designer but all the actions are specific to SharePoint only. You need development knowledge to communicate with various services from SharePoint designer.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Among the greatest advantages of the workflow framework in SharePoint is the ease with which information workers can use the no-code environment of SharePoint Designer to create rich and powerful workflows.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200" b="1" dirty="0"/>
              <a:t>Target Users: </a:t>
            </a:r>
            <a:r>
              <a:rPr lang="en-US" sz="1200" b="0" dirty="0"/>
              <a:t>Information workers, business analysts, SharePoint developers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200" b="1" dirty="0"/>
              <a:t>Difficulty level</a:t>
            </a:r>
            <a:r>
              <a:rPr lang="en-US" sz="1200" dirty="0"/>
              <a:t>: Familiarity with SharePoint Designer, including the core workflow components, such as stages, gates, actions, conditions, and loops.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1200" dirty="0"/>
          </a:p>
          <a:p>
            <a:pPr marL="0" indent="0">
              <a:buNone/>
            </a:pPr>
            <a:r>
              <a:rPr lang="en-US" sz="1200" u="none" dirty="0"/>
              <a:t>Visual Studio: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Additionally, a high degree of flexibility and customization is available in a declarative authoring environment such as Visual Studio.</a:t>
            </a:r>
          </a:p>
          <a:p>
            <a:pPr marL="171450" indent="-171450">
              <a:buFont typeface="Arial" panose="020B0604020202020204" pitchFamily="34" charset="0"/>
              <a:buChar char="•"/>
            </a:pPr>
            <a:r>
              <a:rPr lang="en-US" sz="1200" b="1" dirty="0"/>
              <a:t>Target users</a:t>
            </a:r>
            <a:r>
              <a:rPr lang="en-US" sz="1200" dirty="0"/>
              <a:t>: Intermediate or advanced software developers.</a:t>
            </a:r>
          </a:p>
          <a:p>
            <a:pPr marL="171450" indent="-171450">
              <a:buFont typeface="Arial" panose="020B0604020202020204" pitchFamily="34" charset="0"/>
              <a:buChar char="•"/>
            </a:pPr>
            <a:r>
              <a:rPr lang="en-US" sz="1200" b="1" dirty="0"/>
              <a:t>Difficulty level</a:t>
            </a:r>
            <a:r>
              <a:rPr lang="en-US" sz="1200" dirty="0"/>
              <a:t>: Familiarity with Visual Studio, including software development concepts such as event receivers, packaging and deployment, and security.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1200"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6</a:t>
            </a:fld>
            <a:endParaRPr lang="en-US" dirty="0"/>
          </a:p>
        </p:txBody>
      </p:sp>
    </p:spTree>
    <p:extLst>
      <p:ext uri="{BB962C8B-B14F-4D97-AF65-F5344CB8AC3E}">
        <p14:creationId xmlns:p14="http://schemas.microsoft.com/office/powerpoint/2010/main" val="1406278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SharePoint has evolved…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How we do business has evolved…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Business process has evolved…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Modern experience in SharePoint is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designed to be compelling, flexible,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and more performant.</a:t>
            </a:r>
            <a:b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Modern experience in SharePoint integrates with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rest of the Microsoft 365 apps &amp; services driving security,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productivity and collaboration.</a:t>
            </a:r>
            <a:b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Power Platform is preferred Microsoft 365 Business Application Platform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for building custom applications and orchestrate workflows.</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7</a:t>
            </a:fld>
            <a:endParaRPr lang="en-US" dirty="0"/>
          </a:p>
        </p:txBody>
      </p:sp>
    </p:spTree>
    <p:extLst>
      <p:ext uri="{BB962C8B-B14F-4D97-AF65-F5344CB8AC3E}">
        <p14:creationId xmlns:p14="http://schemas.microsoft.com/office/powerpoint/2010/main" val="3987404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76670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F3F3F"/>
                </a:solidFill>
                <a:effectLst/>
                <a:uLnTx/>
                <a:uFillTx/>
                <a:latin typeface="Open Sans"/>
                <a:ea typeface="+mn-ea"/>
                <a:cs typeface="+mn-cs"/>
              </a:rPr>
              <a:t>SharePoint Designer is part of the SharePoint family, has been around since 2010. It lets you modify SharePoint sites, workflows, and webpages.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3F3F3F"/>
                </a:solidFill>
                <a:effectLst/>
                <a:uLnTx/>
                <a:uFillTx/>
                <a:latin typeface="Open Sans"/>
                <a:ea typeface="+mn-ea"/>
                <a:cs typeface="+mn-cs"/>
              </a:rPr>
              <a:t>Power Automate </a:t>
            </a:r>
            <a:r>
              <a:rPr kumimoji="0" lang="en-US" sz="1800" b="0" i="0" u="none" strike="noStrike" kern="1200" cap="none" spc="0" normalizeH="0" baseline="0" noProof="0" dirty="0">
                <a:ln>
                  <a:noFill/>
                </a:ln>
                <a:solidFill>
                  <a:srgbClr val="3F3F3F"/>
                </a:solidFill>
                <a:effectLst/>
                <a:uLnTx/>
                <a:uFillTx/>
                <a:latin typeface="Open Sans"/>
                <a:ea typeface="+mn-ea"/>
                <a:cs typeface="+mn-cs"/>
              </a:rPr>
              <a:t>is a cloud-based software that lets you automate tasks and workflows across many applications and services</a:t>
            </a:r>
            <a:endParaRPr kumimoji="0" lang="en-US" sz="1800" b="0" i="1" u="none" strike="noStrike" kern="1200" cap="none" spc="0" normalizeH="0" baseline="0" noProof="0" dirty="0">
              <a:ln>
                <a:noFill/>
              </a:ln>
              <a:solidFill>
                <a:srgbClr val="3F3F3F"/>
              </a:solidFill>
              <a:effectLst/>
              <a:uLnTx/>
              <a:uFillTx/>
              <a:latin typeface="Open Sans"/>
              <a:ea typeface="+mn-ea"/>
              <a:cs typeface="+mn-cs"/>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srgbClr val="3F3F3F"/>
                </a:solidFill>
                <a:effectLst/>
                <a:uLnTx/>
                <a:uFillTx/>
                <a:latin typeface="Open Sans"/>
                <a:ea typeface="+mn-ea"/>
                <a:cs typeface="+mn-cs"/>
              </a:rPr>
              <a:t>Power Automate can be used with hundreds of applications and platforms.</a:t>
            </a:r>
            <a:r>
              <a:rPr kumimoji="0" lang="en-US" sz="1800" b="0" i="0" u="none" strike="noStrike" kern="1200" cap="none" spc="0" normalizeH="0" baseline="0" noProof="0" dirty="0">
                <a:ln>
                  <a:noFill/>
                </a:ln>
                <a:solidFill>
                  <a:srgbClr val="3F3F3F"/>
                </a:solidFill>
                <a:effectLst/>
                <a:uLnTx/>
                <a:uFillTx/>
                <a:latin typeface="Open Sans"/>
                <a:ea typeface="+mn-ea"/>
                <a:cs typeface="+mn-cs"/>
              </a:rPr>
              <a:t>  </a:t>
            </a:r>
            <a:r>
              <a:rPr kumimoji="0" lang="en-US" sz="1800" b="1" i="0" u="none" strike="noStrike" kern="1200" cap="none" spc="0" normalizeH="0" baseline="0" noProof="0" dirty="0">
                <a:ln>
                  <a:noFill/>
                </a:ln>
                <a:solidFill>
                  <a:srgbClr val="3F3F3F"/>
                </a:solidFill>
                <a:effectLst/>
                <a:uLnTx/>
                <a:uFillTx/>
                <a:latin typeface="Open Sans"/>
                <a:ea typeface="+mn-ea"/>
                <a:cs typeface="+mn-cs"/>
              </a:rPr>
              <a:t>SharePoint Designer only works with SharePoint.</a:t>
            </a:r>
            <a:r>
              <a:rPr kumimoji="0" lang="en-US" sz="1800" b="0" i="0" u="none" strike="noStrike" kern="1200" cap="none" spc="0" normalizeH="0" baseline="0" noProof="0" dirty="0">
                <a:ln>
                  <a:noFill/>
                </a:ln>
                <a:solidFill>
                  <a:srgbClr val="3F3F3F"/>
                </a:solidFill>
                <a:effectLst/>
                <a:uLnTx/>
                <a:uFillTx/>
                <a:latin typeface="Open Sans"/>
                <a:ea typeface="+mn-ea"/>
                <a:cs typeface="+mn-cs"/>
              </a:rPr>
              <a:t>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F3F3F"/>
                </a:solidFill>
                <a:effectLst/>
                <a:uLnTx/>
                <a:uFillTx/>
                <a:latin typeface="Open Sans"/>
                <a:ea typeface="+mn-ea"/>
                <a:cs typeface="+mn-cs"/>
              </a:rPr>
              <a:t>SharePoint Designer workflows also only work within a single site.  Power Automate can go between sites, site collections and even different tenants and farms.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F3F3F"/>
                </a:solidFill>
                <a:effectLst/>
                <a:uLnTx/>
                <a:uFillTx/>
                <a:latin typeface="Open Sans"/>
                <a:ea typeface="+mn-ea"/>
                <a:cs typeface="+mn-cs"/>
              </a:rPr>
              <a:t>Power Automate is much more extendable in terms of business automation.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Lots of workflow actions are available in SharePoint Designer but all the actions are specific to SharePoint only. You need development knowledge to communicate with various services from SharePoint designer. </a:t>
            </a: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9</a:t>
            </a:fld>
            <a:endParaRPr lang="en-US" dirty="0"/>
          </a:p>
        </p:txBody>
      </p:sp>
    </p:spTree>
    <p:extLst>
      <p:ext uri="{BB962C8B-B14F-4D97-AF65-F5344CB8AC3E}">
        <p14:creationId xmlns:p14="http://schemas.microsoft.com/office/powerpoint/2010/main" val="1406278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004819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88746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348632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pening slide">
    <p:spTree>
      <p:nvGrpSpPr>
        <p:cNvPr id="1" name=""/>
        <p:cNvGrpSpPr/>
        <p:nvPr/>
      </p:nvGrpSpPr>
      <p:grpSpPr>
        <a:xfrm>
          <a:off x="0" y="0"/>
          <a:ext cx="0" cy="0"/>
          <a:chOff x="0" y="0"/>
          <a:chExt cx="0" cy="0"/>
        </a:xfrm>
      </p:grpSpPr>
      <p:pic>
        <p:nvPicPr>
          <p:cNvPr id="16" name="Picture 15" descr="A person sitting at a table using a computer&#10;&#10;Description generated with very high confidence">
            <a:extLst>
              <a:ext uri="{FF2B5EF4-FFF2-40B4-BE49-F238E27FC236}">
                <a16:creationId xmlns:a16="http://schemas.microsoft.com/office/drawing/2014/main" id="{57845365-75B2-4C45-94C5-9E4682E44F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587" r="5587" b="14693"/>
          <a:stretch/>
        </p:blipFill>
        <p:spPr>
          <a:xfrm>
            <a:off x="867" y="487"/>
            <a:ext cx="12190271" cy="6857028"/>
          </a:xfrm>
          <a:prstGeom prst="rect">
            <a:avLst/>
          </a:prstGeom>
        </p:spPr>
      </p:pic>
      <p:sp>
        <p:nvSpPr>
          <p:cNvPr id="17" name="Rectangle 16">
            <a:extLst>
              <a:ext uri="{FF2B5EF4-FFF2-40B4-BE49-F238E27FC236}">
                <a16:creationId xmlns:a16="http://schemas.microsoft.com/office/drawing/2014/main" id="{4BCDF35F-83D1-45A1-A01D-21CE2CB1B83D}"/>
              </a:ext>
            </a:extLst>
          </p:cNvPr>
          <p:cNvSpPr/>
          <p:nvPr userDrawn="1"/>
        </p:nvSpPr>
        <p:spPr bwMode="auto">
          <a:xfrm rot="5400000">
            <a:off x="2611821" y="-2611821"/>
            <a:ext cx="6966633" cy="12190275"/>
          </a:xfrm>
          <a:prstGeom prst="rect">
            <a:avLst/>
          </a:prstGeom>
          <a:gradFill flip="none" rotWithShape="1">
            <a:gsLst>
              <a:gs pos="25000">
                <a:schemeClr val="bg1">
                  <a:lumMod val="10000"/>
                  <a:alpha val="71000"/>
                </a:schemeClr>
              </a:gs>
              <a:gs pos="43000">
                <a:schemeClr val="tx1">
                  <a:alpha val="49000"/>
                </a:schemeClr>
              </a:gs>
              <a:gs pos="74000">
                <a:schemeClr val="tx1">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p>
        </p:txBody>
      </p:sp>
      <p:sp>
        <p:nvSpPr>
          <p:cNvPr id="11" name="Text Placeholder 5">
            <a:extLst>
              <a:ext uri="{FF2B5EF4-FFF2-40B4-BE49-F238E27FC236}">
                <a16:creationId xmlns:a16="http://schemas.microsoft.com/office/drawing/2014/main" id="{A5EED5F9-E966-4791-8CE2-1F0AFF7507D7}"/>
              </a:ext>
            </a:extLst>
          </p:cNvPr>
          <p:cNvSpPr>
            <a:spLocks noGrp="1"/>
          </p:cNvSpPr>
          <p:nvPr>
            <p:ph type="body" sz="quarter" idx="18"/>
          </p:nvPr>
        </p:nvSpPr>
        <p:spPr>
          <a:xfrm>
            <a:off x="181269" y="2295082"/>
            <a:ext cx="4895849" cy="656913"/>
          </a:xfrm>
          <a:prstGeom prst="rect">
            <a:avLst/>
          </a:prstGeom>
        </p:spPr>
        <p:txBody>
          <a:bodyPr/>
          <a:lstStyle>
            <a:lvl1pPr marL="0" indent="0">
              <a:buNone/>
              <a:defRPr kumimoji="0" lang="en-US" sz="4267" b="0" i="0" u="none" strike="noStrike" kern="1200" cap="none" spc="-99" normalizeH="0" baseline="0" dirty="0">
                <a:ln w="3175">
                  <a:noFill/>
                </a:ln>
                <a:solidFill>
                  <a:srgbClr val="E6E6E6"/>
                </a:solidFill>
                <a:effectLst/>
                <a:uLnTx/>
                <a:uFillTx/>
                <a:latin typeface="Segoe UI Semibold"/>
                <a:ea typeface="+mn-ea"/>
                <a:cs typeface="Segoe UI Semibold" panose="020B0702040204020203" pitchFamily="34" charset="0"/>
              </a:defRPr>
            </a:lvl1pPr>
          </a:lstStyle>
          <a:p>
            <a:pPr marL="0" lvl="0" algn="l" defTabSz="914169" rtl="0" eaLnBrk="1" latinLnBrk="0" hangingPunct="1">
              <a:lnSpc>
                <a:spcPct val="90000"/>
              </a:lnSpc>
              <a:spcBef>
                <a:spcPct val="0"/>
              </a:spcBef>
              <a:defRPr/>
            </a:pPr>
            <a:endParaRPr lang="en-US" dirty="0"/>
          </a:p>
        </p:txBody>
      </p:sp>
      <p:pic>
        <p:nvPicPr>
          <p:cNvPr id="13"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24" y="6041179"/>
            <a:ext cx="1613565" cy="346755"/>
          </a:xfrm>
          <a:prstGeom prst="rect">
            <a:avLst/>
          </a:prstGeom>
        </p:spPr>
      </p:pic>
      <p:sp>
        <p:nvSpPr>
          <p:cNvPr id="9" name="Text Placeholder 5">
            <a:extLst>
              <a:ext uri="{FF2B5EF4-FFF2-40B4-BE49-F238E27FC236}">
                <a16:creationId xmlns:a16="http://schemas.microsoft.com/office/drawing/2014/main" id="{7331556A-F7C1-41E0-BAB6-F94E00CE2F5C}"/>
              </a:ext>
            </a:extLst>
          </p:cNvPr>
          <p:cNvSpPr>
            <a:spLocks noGrp="1"/>
          </p:cNvSpPr>
          <p:nvPr>
            <p:ph type="body" sz="quarter" idx="17" hasCustomPrompt="1"/>
          </p:nvPr>
        </p:nvSpPr>
        <p:spPr>
          <a:xfrm>
            <a:off x="336056" y="5420525"/>
            <a:ext cx="4895849" cy="504753"/>
          </a:xfrm>
          <a:prstGeom prst="rect">
            <a:avLst/>
          </a:prstGeom>
        </p:spPr>
        <p:txBody>
          <a:bodyPr anchor="b"/>
          <a:lstStyle>
            <a:lvl1pPr marL="0" indent="0">
              <a:buNone/>
              <a:defRPr lang="en-US" sz="2133" kern="1200" spc="-99" dirty="0">
                <a:ln w="3175">
                  <a:noFill/>
                </a:ln>
                <a:solidFill>
                  <a:srgbClr val="E6E6E6"/>
                </a:solidFill>
                <a:latin typeface="Segoe UI Semibold"/>
                <a:ea typeface="+mn-ea"/>
                <a:cs typeface="Segoe UI Semibold" panose="020B0702040204020203" pitchFamily="34" charset="0"/>
              </a:defRPr>
            </a:lvl1pPr>
          </a:lstStyle>
          <a:p>
            <a:pPr marL="0" lvl="0" algn="l" defTabSz="914169" rtl="0" eaLnBrk="1" latinLnBrk="0" hangingPunct="1">
              <a:lnSpc>
                <a:spcPct val="90000"/>
              </a:lnSpc>
              <a:spcBef>
                <a:spcPct val="0"/>
              </a:spcBef>
              <a:defRPr/>
            </a:pPr>
            <a:r>
              <a:rPr lang="en-US" dirty="0"/>
              <a:t>Speaker Name</a:t>
            </a:r>
          </a:p>
        </p:txBody>
      </p:sp>
    </p:spTree>
    <p:extLst>
      <p:ext uri="{BB962C8B-B14F-4D97-AF65-F5344CB8AC3E}">
        <p14:creationId xmlns:p14="http://schemas.microsoft.com/office/powerpoint/2010/main" val="224757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pic>
        <p:nvPicPr>
          <p:cNvPr id="8" name="Picture 7" descr="A person sitting at a table using a computer&#10;&#10;Description generated with very high confidence">
            <a:extLst>
              <a:ext uri="{FF2B5EF4-FFF2-40B4-BE49-F238E27FC236}">
                <a16:creationId xmlns:a16="http://schemas.microsoft.com/office/drawing/2014/main" id="{851C6924-1B04-43C9-AC2F-F274D7F69B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587" r="5587" b="14693"/>
          <a:stretch/>
        </p:blipFill>
        <p:spPr>
          <a:xfrm>
            <a:off x="867" y="487"/>
            <a:ext cx="12190271" cy="6857028"/>
          </a:xfrm>
          <a:prstGeom prst="rect">
            <a:avLst/>
          </a:prstGeom>
        </p:spPr>
      </p:pic>
      <p:sp>
        <p:nvSpPr>
          <p:cNvPr id="9" name="Rectangle 8">
            <a:extLst>
              <a:ext uri="{FF2B5EF4-FFF2-40B4-BE49-F238E27FC236}">
                <a16:creationId xmlns:a16="http://schemas.microsoft.com/office/drawing/2014/main" id="{0049F4B4-AE42-4204-91CF-2C16E09AEADE}"/>
              </a:ext>
            </a:extLst>
          </p:cNvPr>
          <p:cNvSpPr/>
          <p:nvPr userDrawn="1"/>
        </p:nvSpPr>
        <p:spPr bwMode="auto">
          <a:xfrm rot="5400000">
            <a:off x="2613546" y="-2611821"/>
            <a:ext cx="6966633" cy="12190275"/>
          </a:xfrm>
          <a:prstGeom prst="rect">
            <a:avLst/>
          </a:prstGeom>
          <a:gradFill flip="none" rotWithShape="1">
            <a:gsLst>
              <a:gs pos="25000">
                <a:schemeClr val="bg1">
                  <a:lumMod val="10000"/>
                  <a:alpha val="71000"/>
                </a:schemeClr>
              </a:gs>
              <a:gs pos="43000">
                <a:schemeClr val="tx1">
                  <a:alpha val="49000"/>
                </a:schemeClr>
              </a:gs>
              <a:gs pos="74000">
                <a:schemeClr val="tx1">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p>
        </p:txBody>
      </p:sp>
      <p:pic>
        <p:nvPicPr>
          <p:cNvPr id="10" name="Picture 6">
            <a:extLst>
              <a:ext uri="{FF2B5EF4-FFF2-40B4-BE49-F238E27FC236}">
                <a16:creationId xmlns:a16="http://schemas.microsoft.com/office/drawing/2014/main" id="{139AD953-C26D-4675-B6A0-286A999CAF7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24" y="6041179"/>
            <a:ext cx="1613565" cy="346755"/>
          </a:xfrm>
          <a:prstGeom prst="rect">
            <a:avLst/>
          </a:prstGeom>
        </p:spPr>
      </p:pic>
      <p:sp>
        <p:nvSpPr>
          <p:cNvPr id="11" name="Text Placeholder 5">
            <a:extLst>
              <a:ext uri="{FF2B5EF4-FFF2-40B4-BE49-F238E27FC236}">
                <a16:creationId xmlns:a16="http://schemas.microsoft.com/office/drawing/2014/main" id="{7005A992-D727-413E-A49C-4CBE988DD4BF}"/>
              </a:ext>
            </a:extLst>
          </p:cNvPr>
          <p:cNvSpPr>
            <a:spLocks noGrp="1"/>
          </p:cNvSpPr>
          <p:nvPr>
            <p:ph type="body" sz="quarter" idx="17" hasCustomPrompt="1"/>
          </p:nvPr>
        </p:nvSpPr>
        <p:spPr>
          <a:xfrm>
            <a:off x="336056" y="5420525"/>
            <a:ext cx="4895849" cy="504753"/>
          </a:xfrm>
          <a:prstGeom prst="rect">
            <a:avLst/>
          </a:prstGeom>
        </p:spPr>
        <p:txBody>
          <a:bodyPr anchor="b"/>
          <a:lstStyle>
            <a:lvl1pPr marL="0" indent="0">
              <a:buNone/>
              <a:defRPr lang="en-US" sz="2133" kern="1200" spc="-99" dirty="0">
                <a:ln w="3175">
                  <a:noFill/>
                </a:ln>
                <a:solidFill>
                  <a:srgbClr val="E6E6E6"/>
                </a:solidFill>
                <a:latin typeface="Segoe UI Semibold"/>
                <a:ea typeface="+mn-ea"/>
                <a:cs typeface="Segoe UI Semibold" panose="020B0702040204020203" pitchFamily="34" charset="0"/>
              </a:defRPr>
            </a:lvl1pPr>
          </a:lstStyle>
          <a:p>
            <a:pPr marL="0" lvl="0" algn="l" defTabSz="914169" rtl="0" eaLnBrk="1" latinLnBrk="0" hangingPunct="1">
              <a:lnSpc>
                <a:spcPct val="90000"/>
              </a:lnSpc>
              <a:spcBef>
                <a:spcPct val="0"/>
              </a:spcBef>
              <a:defRPr/>
            </a:pPr>
            <a:r>
              <a:rPr lang="en-US" dirty="0"/>
              <a:t>Speaker Name</a:t>
            </a:r>
          </a:p>
        </p:txBody>
      </p:sp>
    </p:spTree>
    <p:extLst>
      <p:ext uri="{BB962C8B-B14F-4D97-AF65-F5344CB8AC3E}">
        <p14:creationId xmlns:p14="http://schemas.microsoft.com/office/powerpoint/2010/main" val="2385387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8231516"/>
      </p:ext>
    </p:extLst>
  </p:cSld>
  <p:clrMapOvr>
    <a:masterClrMapping/>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128027"/>
      </p:ext>
    </p:extLst>
  </p:cSld>
  <p:clrMapOvr>
    <a:masterClrMapping/>
  </p:clrMapOvr>
  <p:transition>
    <p:fade/>
  </p:transition>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03709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03709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2019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251817222"/>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latin typeface="Segoe UI Light" panose="020B0502040204020203" pitchFamily="34" charset="0"/>
                <a:cs typeface="Segoe UI Light" panose="020B0502040204020203" pitchFamily="34" charset="0"/>
              </a:defRPr>
            </a:lvl1pPr>
          </a:lstStyle>
          <a:p>
            <a:r>
              <a:rPr lang="en-US" dirty="0"/>
              <a:t>Title</a:t>
            </a:r>
          </a:p>
        </p:txBody>
      </p:sp>
    </p:spTree>
    <p:extLst>
      <p:ext uri="{BB962C8B-B14F-4D97-AF65-F5344CB8AC3E}">
        <p14:creationId xmlns:p14="http://schemas.microsoft.com/office/powerpoint/2010/main" val="137476183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8406335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4518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985076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7/4/2022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101478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7/4/2022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993409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7/4/2022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227779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238427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415973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4154389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7/4/2022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3702388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61" r:id="rId13"/>
    <p:sldLayoutId id="2147483700" r:id="rId14"/>
    <p:sldLayoutId id="2147483701" r:id="rId15"/>
    <p:sldLayoutId id="2147483705" r:id="rId16"/>
    <p:sldLayoutId id="2147483702" r:id="rId17"/>
    <p:sldLayoutId id="2147483703" r:id="rId18"/>
    <p:sldLayoutId id="2147483704" r:id="rId19"/>
    <p:sldLayoutId id="2147483706"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hyperlink" Target="http://aka.ms/platformlimits"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18/10/relationships/comments" Target="../comments/modernComment_7BF_4C5A565.xm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34.png"/><Relationship Id="rId7" Type="http://schemas.openxmlformats.org/officeDocument/2006/relationships/diagramQuickStyle" Target="../diagrams/quickStyle7.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5.png"/><Relationship Id="rId9" Type="http://schemas.microsoft.com/office/2007/relationships/diagramDrawing" Target="../diagrams/drawing7.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36.png"/><Relationship Id="rId7" Type="http://schemas.openxmlformats.org/officeDocument/2006/relationships/diagramQuickStyle" Target="../diagrams/quickStyle8.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37.png"/><Relationship Id="rId9" Type="http://schemas.microsoft.com/office/2007/relationships/diagramDrawing" Target="../diagrams/drawing8.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29_40981100.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frankchen76/SP2010WorkflowToPowerAutomate" TargetMode="External"/><Relationship Id="rId7"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emf"/></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hyperlink" Target="https://github.com/frankchen76/SP2010WorkflowToPowerAutomate" TargetMode="External"/><Relationship Id="rId3" Type="http://schemas.openxmlformats.org/officeDocument/2006/relationships/hyperlink" Target="https://docs.microsoft.com/en-us/azure/logic-apps/workflow-definition-language-functions-reference#setProperty" TargetMode="External"/><Relationship Id="rId7"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hyperlink" Target="https://docs.microsoft.com/en-us/azure/logic-apps/workflow-definition-language-functions-reference#addProperty"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385EC63-DDEB-4351-A380-B17AAF797670}"/>
              </a:ext>
            </a:extLst>
          </p:cNvPr>
          <p:cNvSpPr>
            <a:spLocks noGrp="1"/>
          </p:cNvSpPr>
          <p:nvPr>
            <p:ph type="body" sz="quarter" idx="18"/>
          </p:nvPr>
        </p:nvSpPr>
        <p:spPr>
          <a:xfrm>
            <a:off x="181269" y="932722"/>
            <a:ext cx="11742026" cy="2216878"/>
          </a:xfrm>
        </p:spPr>
        <p:txBody>
          <a:bodyPr>
            <a:normAutofit/>
          </a:bodyPr>
          <a:lstStyle/>
          <a:p>
            <a:r>
              <a:rPr lang="en-US" sz="4800" b="0" i="0" dirty="0">
                <a:solidFill>
                  <a:schemeClr val="bg1"/>
                </a:solidFill>
                <a:effectLst/>
                <a:latin typeface="Calibri" panose="020F0502020204030204" pitchFamily="34" charset="0"/>
              </a:rPr>
              <a:t>SharePoint Workflow Transformation to Power Automate</a:t>
            </a:r>
            <a:endParaRPr lang="en-US" sz="4800" dirty="0">
              <a:solidFill>
                <a:schemeClr val="bg1"/>
              </a:solidFill>
            </a:endParaRPr>
          </a:p>
        </p:txBody>
      </p:sp>
    </p:spTree>
    <p:extLst>
      <p:ext uri="{BB962C8B-B14F-4D97-AF65-F5344CB8AC3E}">
        <p14:creationId xmlns:p14="http://schemas.microsoft.com/office/powerpoint/2010/main" val="238528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5" cy="1325563"/>
          </a:xfrm>
        </p:spPr>
        <p:txBody>
          <a:bodyPr/>
          <a:lstStyle/>
          <a:p>
            <a:r>
              <a:rPr lang="en-US" dirty="0"/>
              <a:t>Work less, do more</a:t>
            </a:r>
          </a:p>
        </p:txBody>
      </p:sp>
      <p:sp>
        <p:nvSpPr>
          <p:cNvPr id="3" name="Content Placeholder 2">
            <a:extLst>
              <a:ext uri="{FF2B5EF4-FFF2-40B4-BE49-F238E27FC236}">
                <a16:creationId xmlns:a16="http://schemas.microsoft.com/office/drawing/2014/main" id="{397EFE3C-103F-468B-BBA2-1D8E61F543BB}"/>
              </a:ext>
            </a:extLst>
          </p:cNvPr>
          <p:cNvSpPr>
            <a:spLocks noGrp="1"/>
          </p:cNvSpPr>
          <p:nvPr>
            <p:ph idx="1"/>
          </p:nvPr>
        </p:nvSpPr>
        <p:spPr>
          <a:xfrm>
            <a:off x="376331" y="1912315"/>
            <a:ext cx="11149922" cy="4580560"/>
          </a:xfrm>
        </p:spPr>
        <p:txBody>
          <a:bodyPr>
            <a:normAutofit/>
          </a:bodyPr>
          <a:lstStyle/>
          <a:p>
            <a:r>
              <a:rPr lang="en-US" sz="2400" dirty="0">
                <a:cs typeface="Segoe UI Light" panose="020B0502040204020203" pitchFamily="34" charset="0"/>
              </a:rPr>
              <a:t>Microsoft Power Automate helps </a:t>
            </a:r>
            <a:r>
              <a:rPr lang="en-US" sz="2400" b="1" dirty="0">
                <a:cs typeface="Segoe UI Light" panose="020B0502040204020203" pitchFamily="34" charset="0"/>
              </a:rPr>
              <a:t>non-developers</a:t>
            </a:r>
            <a:r>
              <a:rPr lang="en-US" sz="2400" dirty="0">
                <a:cs typeface="Segoe UI Light" panose="020B0502040204020203" pitchFamily="34" charset="0"/>
              </a:rPr>
              <a:t> work smarter by automating workflows across apps and services</a:t>
            </a:r>
          </a:p>
        </p:txBody>
      </p:sp>
      <p:grpSp>
        <p:nvGrpSpPr>
          <p:cNvPr id="9" name="Group 8">
            <a:extLst>
              <a:ext uri="{FF2B5EF4-FFF2-40B4-BE49-F238E27FC236}">
                <a16:creationId xmlns:a16="http://schemas.microsoft.com/office/drawing/2014/main" id="{AC031CED-34EF-4F1D-9A10-1C1D8E4B5040}"/>
              </a:ext>
            </a:extLst>
          </p:cNvPr>
          <p:cNvGrpSpPr/>
          <p:nvPr/>
        </p:nvGrpSpPr>
        <p:grpSpPr>
          <a:xfrm>
            <a:off x="3459346" y="3123133"/>
            <a:ext cx="2041743" cy="2214637"/>
            <a:chOff x="3601599" y="2689996"/>
            <a:chExt cx="2041743" cy="2214637"/>
          </a:xfrm>
        </p:grpSpPr>
        <p:sp>
          <p:nvSpPr>
            <p:cNvPr id="10" name="TextBox 9">
              <a:extLst>
                <a:ext uri="{FF2B5EF4-FFF2-40B4-BE49-F238E27FC236}">
                  <a16:creationId xmlns:a16="http://schemas.microsoft.com/office/drawing/2014/main" id="{6C859226-5291-40A4-B670-53C398C79B2D}"/>
                </a:ext>
              </a:extLst>
            </p:cNvPr>
            <p:cNvSpPr txBox="1"/>
            <p:nvPr/>
          </p:nvSpPr>
          <p:spPr>
            <a:xfrm>
              <a:off x="3993332" y="4510551"/>
              <a:ext cx="1300357" cy="39408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Copy files</a:t>
              </a:r>
            </a:p>
          </p:txBody>
        </p:sp>
        <p:grpSp>
          <p:nvGrpSpPr>
            <p:cNvPr id="11" name="Group 10">
              <a:extLst>
                <a:ext uri="{FF2B5EF4-FFF2-40B4-BE49-F238E27FC236}">
                  <a16:creationId xmlns:a16="http://schemas.microsoft.com/office/drawing/2014/main" id="{E23798AF-A64F-414F-9853-8BFB3F3C23E4}"/>
                </a:ext>
              </a:extLst>
            </p:cNvPr>
            <p:cNvGrpSpPr/>
            <p:nvPr/>
          </p:nvGrpSpPr>
          <p:grpSpPr>
            <a:xfrm>
              <a:off x="4068953" y="2689996"/>
              <a:ext cx="1112146" cy="770472"/>
              <a:chOff x="4222460" y="2218236"/>
              <a:chExt cx="1112146" cy="770472"/>
            </a:xfrm>
          </p:grpSpPr>
          <p:sp>
            <p:nvSpPr>
              <p:cNvPr id="13" name="Devices3_EA6C" title="Icon of a cellphone in front of a monitor">
                <a:extLst>
                  <a:ext uri="{FF2B5EF4-FFF2-40B4-BE49-F238E27FC236}">
                    <a16:creationId xmlns:a16="http://schemas.microsoft.com/office/drawing/2014/main" id="{914D3FC3-4058-491E-8D7C-AB38EC2007CA}"/>
                  </a:ext>
                </a:extLst>
              </p:cNvPr>
              <p:cNvSpPr>
                <a:spLocks noChangeAspect="1" noEditPoints="1"/>
              </p:cNvSpPr>
              <p:nvPr/>
            </p:nvSpPr>
            <p:spPr bwMode="auto">
              <a:xfrm>
                <a:off x="4222460" y="2218236"/>
                <a:ext cx="1112146" cy="770472"/>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 name="arrow_11" title="Icon of a circle made of two curved arrows">
                <a:extLst>
                  <a:ext uri="{FF2B5EF4-FFF2-40B4-BE49-F238E27FC236}">
                    <a16:creationId xmlns:a16="http://schemas.microsoft.com/office/drawing/2014/main" id="{644C1E0F-AF86-4EA3-8D88-DDAC208FD910}"/>
                  </a:ext>
                </a:extLst>
              </p:cNvPr>
              <p:cNvSpPr>
                <a:spLocks noChangeAspect="1" noEditPoints="1"/>
              </p:cNvSpPr>
              <p:nvPr/>
            </p:nvSpPr>
            <p:spPr bwMode="auto">
              <a:xfrm>
                <a:off x="4672183" y="2365812"/>
                <a:ext cx="298562" cy="31189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arrow_11" title="Icon of a circle made of two curved arrows">
                <a:extLst>
                  <a:ext uri="{FF2B5EF4-FFF2-40B4-BE49-F238E27FC236}">
                    <a16:creationId xmlns:a16="http://schemas.microsoft.com/office/drawing/2014/main" id="{98203519-4EE0-4B23-B3B2-58237AA1FD86}"/>
                  </a:ext>
                </a:extLst>
              </p:cNvPr>
              <p:cNvSpPr>
                <a:spLocks noChangeAspect="1" noEditPoints="1"/>
              </p:cNvSpPr>
              <p:nvPr/>
            </p:nvSpPr>
            <p:spPr bwMode="auto">
              <a:xfrm>
                <a:off x="4278569" y="2718643"/>
                <a:ext cx="132875" cy="138807"/>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12" name="Straight Connector 11">
              <a:extLst>
                <a:ext uri="{FF2B5EF4-FFF2-40B4-BE49-F238E27FC236}">
                  <a16:creationId xmlns:a16="http://schemas.microsoft.com/office/drawing/2014/main" id="{D7622E32-0393-42B6-817D-B196C3D8B300}"/>
                </a:ext>
              </a:extLst>
            </p:cNvPr>
            <p:cNvCxnSpPr/>
            <p:nvPr/>
          </p:nvCxnSpPr>
          <p:spPr>
            <a:xfrm>
              <a:off x="3601599" y="4024576"/>
              <a:ext cx="2041743" cy="0"/>
            </a:xfrm>
            <a:prstGeom prst="line">
              <a:avLst/>
            </a:prstGeom>
            <a:ln w="19050">
              <a:solidFill>
                <a:srgbClr val="00B6C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21E39949-A0C7-493F-9AE5-D1D238AF3FE5}"/>
              </a:ext>
            </a:extLst>
          </p:cNvPr>
          <p:cNvGrpSpPr/>
          <p:nvPr/>
        </p:nvGrpSpPr>
        <p:grpSpPr>
          <a:xfrm>
            <a:off x="6370858" y="2752630"/>
            <a:ext cx="2041743" cy="2585140"/>
            <a:chOff x="6513111" y="2319493"/>
            <a:chExt cx="2041743" cy="2585140"/>
          </a:xfrm>
        </p:grpSpPr>
        <p:sp>
          <p:nvSpPr>
            <p:cNvPr id="17" name="TextBox 16">
              <a:extLst>
                <a:ext uri="{FF2B5EF4-FFF2-40B4-BE49-F238E27FC236}">
                  <a16:creationId xmlns:a16="http://schemas.microsoft.com/office/drawing/2014/main" id="{36C59288-232B-4E1D-BB01-9C381F8A3F96}"/>
                </a:ext>
              </a:extLst>
            </p:cNvPr>
            <p:cNvSpPr txBox="1"/>
            <p:nvPr/>
          </p:nvSpPr>
          <p:spPr>
            <a:xfrm>
              <a:off x="6789532" y="4510551"/>
              <a:ext cx="1540806" cy="39408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Collect data</a:t>
              </a:r>
            </a:p>
          </p:txBody>
        </p:sp>
        <p:grpSp>
          <p:nvGrpSpPr>
            <p:cNvPr id="18" name="Group 17">
              <a:extLst>
                <a:ext uri="{FF2B5EF4-FFF2-40B4-BE49-F238E27FC236}">
                  <a16:creationId xmlns:a16="http://schemas.microsoft.com/office/drawing/2014/main" id="{B03B330E-CB6B-4DD7-A091-34A319363776}"/>
                </a:ext>
              </a:extLst>
            </p:cNvPr>
            <p:cNvGrpSpPr/>
            <p:nvPr/>
          </p:nvGrpSpPr>
          <p:grpSpPr>
            <a:xfrm>
              <a:off x="7078419" y="2319493"/>
              <a:ext cx="947932" cy="1140974"/>
              <a:chOff x="6684565" y="2673261"/>
              <a:chExt cx="947932" cy="1140974"/>
            </a:xfrm>
          </p:grpSpPr>
          <p:sp>
            <p:nvSpPr>
              <p:cNvPr id="20" name="FolderOpen_E838" title="Icon of an open folder">
                <a:extLst>
                  <a:ext uri="{FF2B5EF4-FFF2-40B4-BE49-F238E27FC236}">
                    <a16:creationId xmlns:a16="http://schemas.microsoft.com/office/drawing/2014/main" id="{814073F2-EAFD-42C5-9239-84E838D49630}"/>
                  </a:ext>
                </a:extLst>
              </p:cNvPr>
              <p:cNvSpPr>
                <a:spLocks noChangeAspect="1"/>
              </p:cNvSpPr>
              <p:nvPr/>
            </p:nvSpPr>
            <p:spPr bwMode="auto">
              <a:xfrm rot="16200000">
                <a:off x="6814838" y="2996577"/>
                <a:ext cx="687385" cy="947932"/>
              </a:xfrm>
              <a:custGeom>
                <a:avLst/>
                <a:gdLst>
                  <a:gd name="T0" fmla="*/ 0 w 2750"/>
                  <a:gd name="T1" fmla="*/ 0 h 3792"/>
                  <a:gd name="T2" fmla="*/ 963 w 2750"/>
                  <a:gd name="T3" fmla="*/ 963 h 3792"/>
                  <a:gd name="T4" fmla="*/ 1000 w 2750"/>
                  <a:gd name="T5" fmla="*/ 1052 h 3792"/>
                  <a:gd name="T6" fmla="*/ 1000 w 2750"/>
                  <a:gd name="T7" fmla="*/ 2313 h 3792"/>
                  <a:gd name="T8" fmla="*/ 875 w 2750"/>
                  <a:gd name="T9" fmla="*/ 2625 h 3792"/>
                  <a:gd name="T10" fmla="*/ 750 w 2750"/>
                  <a:gd name="T11" fmla="*/ 2938 h 3792"/>
                  <a:gd name="T12" fmla="*/ 750 w 2750"/>
                  <a:gd name="T13" fmla="*/ 3625 h 3792"/>
                  <a:gd name="T14" fmla="*/ 537 w 2750"/>
                  <a:gd name="T15" fmla="*/ 3713 h 3792"/>
                  <a:gd name="T16" fmla="*/ 0 w 2750"/>
                  <a:gd name="T17" fmla="*/ 3177 h 3792"/>
                  <a:gd name="T18" fmla="*/ 0 w 2750"/>
                  <a:gd name="T19" fmla="*/ 0 h 3792"/>
                  <a:gd name="T20" fmla="*/ 2375 w 2750"/>
                  <a:gd name="T21" fmla="*/ 0 h 3792"/>
                  <a:gd name="T22" fmla="*/ 2500 w 2750"/>
                  <a:gd name="T23" fmla="*/ 125 h 3792"/>
                  <a:gd name="T24" fmla="*/ 2500 w 2750"/>
                  <a:gd name="T25" fmla="*/ 1937 h 3792"/>
                  <a:gd name="T26" fmla="*/ 2625 w 2750"/>
                  <a:gd name="T27" fmla="*/ 2250 h 3792"/>
                  <a:gd name="T28" fmla="*/ 2750 w 2750"/>
                  <a:gd name="T29" fmla="*/ 2562 h 3792"/>
                  <a:gd name="T30" fmla="*/ 2750 w 2750"/>
                  <a:gd name="T31" fmla="*/ 3125 h 3792"/>
                  <a:gd name="T32" fmla="*/ 2625 w 2750"/>
                  <a:gd name="T33" fmla="*/ 3250 h 3792"/>
                  <a:gd name="T34" fmla="*/ 750 w 2750"/>
                  <a:gd name="T35" fmla="*/ 3250 h 3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0" h="3792">
                    <a:moveTo>
                      <a:pt x="0" y="0"/>
                    </a:moveTo>
                    <a:cubicBezTo>
                      <a:pt x="963" y="963"/>
                      <a:pt x="963" y="963"/>
                      <a:pt x="963" y="963"/>
                    </a:cubicBezTo>
                    <a:cubicBezTo>
                      <a:pt x="987" y="987"/>
                      <a:pt x="1000" y="1019"/>
                      <a:pt x="1000" y="1052"/>
                    </a:cubicBezTo>
                    <a:cubicBezTo>
                      <a:pt x="1000" y="2313"/>
                      <a:pt x="1000" y="2313"/>
                      <a:pt x="1000" y="2313"/>
                    </a:cubicBezTo>
                    <a:cubicBezTo>
                      <a:pt x="1000" y="2435"/>
                      <a:pt x="952" y="2545"/>
                      <a:pt x="875" y="2625"/>
                    </a:cubicBezTo>
                    <a:cubicBezTo>
                      <a:pt x="798" y="2705"/>
                      <a:pt x="750" y="2815"/>
                      <a:pt x="750" y="2938"/>
                    </a:cubicBezTo>
                    <a:cubicBezTo>
                      <a:pt x="750" y="3625"/>
                      <a:pt x="750" y="3625"/>
                      <a:pt x="750" y="3625"/>
                    </a:cubicBezTo>
                    <a:cubicBezTo>
                      <a:pt x="750" y="3736"/>
                      <a:pt x="615" y="3792"/>
                      <a:pt x="537" y="3713"/>
                    </a:cubicBezTo>
                    <a:cubicBezTo>
                      <a:pt x="0" y="3177"/>
                      <a:pt x="0" y="3177"/>
                      <a:pt x="0" y="3177"/>
                    </a:cubicBezTo>
                    <a:cubicBezTo>
                      <a:pt x="0" y="0"/>
                      <a:pt x="0" y="0"/>
                      <a:pt x="0" y="0"/>
                    </a:cubicBezTo>
                    <a:cubicBezTo>
                      <a:pt x="2375" y="0"/>
                      <a:pt x="2375" y="0"/>
                      <a:pt x="2375" y="0"/>
                    </a:cubicBezTo>
                    <a:cubicBezTo>
                      <a:pt x="2444" y="0"/>
                      <a:pt x="2500" y="56"/>
                      <a:pt x="2500" y="125"/>
                    </a:cubicBezTo>
                    <a:cubicBezTo>
                      <a:pt x="2500" y="1937"/>
                      <a:pt x="2500" y="1937"/>
                      <a:pt x="2500" y="1937"/>
                    </a:cubicBezTo>
                    <a:cubicBezTo>
                      <a:pt x="2500" y="2060"/>
                      <a:pt x="2548" y="2170"/>
                      <a:pt x="2625" y="2250"/>
                    </a:cubicBezTo>
                    <a:cubicBezTo>
                      <a:pt x="2702" y="2330"/>
                      <a:pt x="2750" y="2440"/>
                      <a:pt x="2750" y="2562"/>
                    </a:cubicBezTo>
                    <a:cubicBezTo>
                      <a:pt x="2750" y="3125"/>
                      <a:pt x="2750" y="3125"/>
                      <a:pt x="2750" y="3125"/>
                    </a:cubicBezTo>
                    <a:cubicBezTo>
                      <a:pt x="2750" y="3194"/>
                      <a:pt x="2694" y="3250"/>
                      <a:pt x="2625" y="3250"/>
                    </a:cubicBezTo>
                    <a:cubicBezTo>
                      <a:pt x="750" y="3250"/>
                      <a:pt x="750" y="3250"/>
                      <a:pt x="750" y="325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3CFE3763-9F4E-48A3-B1BA-1673C70AC51B}"/>
                  </a:ext>
                </a:extLst>
              </p:cNvPr>
              <p:cNvGrpSpPr/>
              <p:nvPr/>
            </p:nvGrpSpPr>
            <p:grpSpPr>
              <a:xfrm>
                <a:off x="6927431" y="2673261"/>
                <a:ext cx="549702" cy="954856"/>
                <a:chOff x="6927430" y="1780483"/>
                <a:chExt cx="549702" cy="954856"/>
              </a:xfrm>
            </p:grpSpPr>
            <p:grpSp>
              <p:nvGrpSpPr>
                <p:cNvPr id="22" name="Group 21">
                  <a:extLst>
                    <a:ext uri="{FF2B5EF4-FFF2-40B4-BE49-F238E27FC236}">
                      <a16:creationId xmlns:a16="http://schemas.microsoft.com/office/drawing/2014/main" id="{9C32C22B-E0C3-4BEA-92B5-C0AB996F9F1E}"/>
                    </a:ext>
                  </a:extLst>
                </p:cNvPr>
                <p:cNvGrpSpPr/>
                <p:nvPr/>
              </p:nvGrpSpPr>
              <p:grpSpPr>
                <a:xfrm>
                  <a:off x="6927430" y="2272728"/>
                  <a:ext cx="549702" cy="462611"/>
                  <a:chOff x="6942612" y="2247592"/>
                  <a:chExt cx="579571" cy="487748"/>
                </a:xfrm>
              </p:grpSpPr>
              <p:pic>
                <p:nvPicPr>
                  <p:cNvPr id="24" name="Picture 23">
                    <a:extLst>
                      <a:ext uri="{FF2B5EF4-FFF2-40B4-BE49-F238E27FC236}">
                        <a16:creationId xmlns:a16="http://schemas.microsoft.com/office/drawing/2014/main" id="{4EA413EB-D456-4CF5-8EF6-3E7792421FD5}"/>
                      </a:ext>
                    </a:extLst>
                  </p:cNvPr>
                  <p:cNvPicPr>
                    <a:picLocks noChangeAspect="1"/>
                  </p:cNvPicPr>
                  <p:nvPr/>
                </p:nvPicPr>
                <p:blipFill rotWithShape="1">
                  <a:blip r:embed="rId3"/>
                  <a:srcRect t="1" b="10696"/>
                  <a:stretch/>
                </p:blipFill>
                <p:spPr>
                  <a:xfrm>
                    <a:off x="6942612" y="2247592"/>
                    <a:ext cx="554784" cy="430112"/>
                  </a:xfrm>
                  <a:prstGeom prst="rect">
                    <a:avLst/>
                  </a:prstGeom>
                </p:spPr>
              </p:pic>
              <p:pic>
                <p:nvPicPr>
                  <p:cNvPr id="25" name="Picture 24">
                    <a:extLst>
                      <a:ext uri="{FF2B5EF4-FFF2-40B4-BE49-F238E27FC236}">
                        <a16:creationId xmlns:a16="http://schemas.microsoft.com/office/drawing/2014/main" id="{A4F4517A-D19A-409C-9139-4E9B37182E2F}"/>
                      </a:ext>
                    </a:extLst>
                  </p:cNvPr>
                  <p:cNvPicPr>
                    <a:picLocks noChangeAspect="1"/>
                  </p:cNvPicPr>
                  <p:nvPr/>
                </p:nvPicPr>
                <p:blipFill rotWithShape="1">
                  <a:blip r:embed="rId3"/>
                  <a:srcRect l="81466" t="89304" r="-4135" b="-1271"/>
                  <a:stretch/>
                </p:blipFill>
                <p:spPr>
                  <a:xfrm>
                    <a:off x="7396420" y="2677704"/>
                    <a:ext cx="125763" cy="57636"/>
                  </a:xfrm>
                  <a:prstGeom prst="rect">
                    <a:avLst/>
                  </a:prstGeom>
                </p:spPr>
              </p:pic>
            </p:grpSp>
            <p:pic>
              <p:nvPicPr>
                <p:cNvPr id="23" name="Picture 22">
                  <a:extLst>
                    <a:ext uri="{FF2B5EF4-FFF2-40B4-BE49-F238E27FC236}">
                      <a16:creationId xmlns:a16="http://schemas.microsoft.com/office/drawing/2014/main" id="{C39E7604-2F1D-43DC-9D1C-A4879A0E970D}"/>
                    </a:ext>
                  </a:extLst>
                </p:cNvPr>
                <p:cNvPicPr>
                  <a:picLocks noChangeAspect="1"/>
                </p:cNvPicPr>
                <p:nvPr/>
              </p:nvPicPr>
              <p:blipFill rotWithShape="1">
                <a:blip r:embed="rId3"/>
                <a:srcRect t="2" b="-7285"/>
                <a:stretch/>
              </p:blipFill>
              <p:spPr>
                <a:xfrm>
                  <a:off x="6927430" y="1780483"/>
                  <a:ext cx="526192" cy="490082"/>
                </a:xfrm>
                <a:prstGeom prst="rect">
                  <a:avLst/>
                </a:prstGeom>
              </p:spPr>
            </p:pic>
          </p:grpSp>
        </p:grpSp>
        <p:cxnSp>
          <p:nvCxnSpPr>
            <p:cNvPr id="19" name="Straight Connector 18">
              <a:extLst>
                <a:ext uri="{FF2B5EF4-FFF2-40B4-BE49-F238E27FC236}">
                  <a16:creationId xmlns:a16="http://schemas.microsoft.com/office/drawing/2014/main" id="{B55378E6-4280-4715-B934-B69114B98522}"/>
                </a:ext>
              </a:extLst>
            </p:cNvPr>
            <p:cNvCxnSpPr/>
            <p:nvPr/>
          </p:nvCxnSpPr>
          <p:spPr>
            <a:xfrm>
              <a:off x="6513111" y="4024576"/>
              <a:ext cx="2041743" cy="0"/>
            </a:xfrm>
            <a:prstGeom prst="line">
              <a:avLst/>
            </a:prstGeom>
            <a:ln w="19050">
              <a:solidFill>
                <a:srgbClr val="00B6C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E0B1D969-4468-4391-8C0A-D04DF37D747E}"/>
              </a:ext>
            </a:extLst>
          </p:cNvPr>
          <p:cNvGrpSpPr/>
          <p:nvPr/>
        </p:nvGrpSpPr>
        <p:grpSpPr>
          <a:xfrm>
            <a:off x="9031339" y="3003304"/>
            <a:ext cx="2494914" cy="2334466"/>
            <a:chOff x="9173592" y="2570167"/>
            <a:chExt cx="2494914" cy="2334466"/>
          </a:xfrm>
        </p:grpSpPr>
        <p:sp>
          <p:nvSpPr>
            <p:cNvPr id="27" name="TextBox 26">
              <a:extLst>
                <a:ext uri="{FF2B5EF4-FFF2-40B4-BE49-F238E27FC236}">
                  <a16:creationId xmlns:a16="http://schemas.microsoft.com/office/drawing/2014/main" id="{445A95AE-DCA2-44E6-82F7-32DF21ED776A}"/>
                </a:ext>
              </a:extLst>
            </p:cNvPr>
            <p:cNvSpPr txBox="1"/>
            <p:nvPr/>
          </p:nvSpPr>
          <p:spPr>
            <a:xfrm>
              <a:off x="9173592" y="4510551"/>
              <a:ext cx="2494914" cy="39408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Automate approvals</a:t>
              </a:r>
            </a:p>
          </p:txBody>
        </p:sp>
        <p:sp>
          <p:nvSpPr>
            <p:cNvPr id="28" name="Trackers_EADF" title="Icon of a clipboard with a checklist on it">
              <a:extLst>
                <a:ext uri="{FF2B5EF4-FFF2-40B4-BE49-F238E27FC236}">
                  <a16:creationId xmlns:a16="http://schemas.microsoft.com/office/drawing/2014/main" id="{9B2DBFFA-09DE-400E-BA9C-B1B5F61E33A3}"/>
                </a:ext>
              </a:extLst>
            </p:cNvPr>
            <p:cNvSpPr>
              <a:spLocks noChangeAspect="1" noEditPoints="1"/>
            </p:cNvSpPr>
            <p:nvPr/>
          </p:nvSpPr>
          <p:spPr bwMode="auto">
            <a:xfrm>
              <a:off x="10087617" y="2570167"/>
              <a:ext cx="667888" cy="910695"/>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29" name="Straight Connector 28">
              <a:extLst>
                <a:ext uri="{FF2B5EF4-FFF2-40B4-BE49-F238E27FC236}">
                  <a16:creationId xmlns:a16="http://schemas.microsoft.com/office/drawing/2014/main" id="{660472AC-F7F3-4781-9E78-B26056AF9A4B}"/>
                </a:ext>
              </a:extLst>
            </p:cNvPr>
            <p:cNvCxnSpPr/>
            <p:nvPr/>
          </p:nvCxnSpPr>
          <p:spPr>
            <a:xfrm>
              <a:off x="9424624" y="4024576"/>
              <a:ext cx="2041743" cy="0"/>
            </a:xfrm>
            <a:prstGeom prst="line">
              <a:avLst/>
            </a:prstGeom>
            <a:ln w="19050">
              <a:solidFill>
                <a:srgbClr val="00B6C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118E69FE-32EC-4542-B640-2CDF5E23E585}"/>
              </a:ext>
            </a:extLst>
          </p:cNvPr>
          <p:cNvGrpSpPr/>
          <p:nvPr/>
        </p:nvGrpSpPr>
        <p:grpSpPr>
          <a:xfrm>
            <a:off x="547834" y="3123133"/>
            <a:ext cx="2081065" cy="2214637"/>
            <a:chOff x="690087" y="2689996"/>
            <a:chExt cx="2081065" cy="2214637"/>
          </a:xfrm>
        </p:grpSpPr>
        <p:grpSp>
          <p:nvGrpSpPr>
            <p:cNvPr id="31" name="Group 30">
              <a:extLst>
                <a:ext uri="{FF2B5EF4-FFF2-40B4-BE49-F238E27FC236}">
                  <a16:creationId xmlns:a16="http://schemas.microsoft.com/office/drawing/2014/main" id="{531BDDEB-E463-4B8D-BDD5-DA9AB263780F}"/>
                </a:ext>
              </a:extLst>
            </p:cNvPr>
            <p:cNvGrpSpPr/>
            <p:nvPr/>
          </p:nvGrpSpPr>
          <p:grpSpPr>
            <a:xfrm>
              <a:off x="1133052" y="2689996"/>
              <a:ext cx="1281278" cy="829601"/>
              <a:chOff x="1587182" y="3802959"/>
              <a:chExt cx="954960" cy="618317"/>
            </a:xfrm>
          </p:grpSpPr>
          <p:sp>
            <p:nvSpPr>
              <p:cNvPr id="34" name="Speech Bubble: Rectangle 33">
                <a:extLst>
                  <a:ext uri="{FF2B5EF4-FFF2-40B4-BE49-F238E27FC236}">
                    <a16:creationId xmlns:a16="http://schemas.microsoft.com/office/drawing/2014/main" id="{513FB466-58AA-4980-BA8C-EA1F9F08EAD5}"/>
                  </a:ext>
                </a:extLst>
              </p:cNvPr>
              <p:cNvSpPr/>
              <p:nvPr/>
            </p:nvSpPr>
            <p:spPr bwMode="auto">
              <a:xfrm>
                <a:off x="1889025" y="3802959"/>
                <a:ext cx="653117" cy="358566"/>
              </a:xfrm>
              <a:prstGeom prst="wedgeRectCallout">
                <a:avLst>
                  <a:gd name="adj1" fmla="val 8399"/>
                  <a:gd name="adj2" fmla="val 87599"/>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 name="signal" title="Icon of a communication signal">
                <a:extLst>
                  <a:ext uri="{FF2B5EF4-FFF2-40B4-BE49-F238E27FC236}">
                    <a16:creationId xmlns:a16="http://schemas.microsoft.com/office/drawing/2014/main" id="{5BAB408D-B1ED-47E7-A832-DE5B7F6ABC94}"/>
                  </a:ext>
                </a:extLst>
              </p:cNvPr>
              <p:cNvSpPr>
                <a:spLocks noChangeAspect="1" noEditPoints="1"/>
              </p:cNvSpPr>
              <p:nvPr/>
            </p:nvSpPr>
            <p:spPr bwMode="auto">
              <a:xfrm>
                <a:off x="1607089" y="3894634"/>
                <a:ext cx="242120" cy="274801"/>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0899E33F-6D7E-4F2B-A2BC-7455DCDBD64A}"/>
                  </a:ext>
                </a:extLst>
              </p:cNvPr>
              <p:cNvSpPr/>
              <p:nvPr/>
            </p:nvSpPr>
            <p:spPr bwMode="auto">
              <a:xfrm>
                <a:off x="1587182" y="4139340"/>
                <a:ext cx="281936" cy="281936"/>
              </a:xfrm>
              <a:prstGeom prst="round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86AC8398-ED1F-4E77-BDE2-E7CFBC8EC8B4}"/>
                  </a:ext>
                </a:extLst>
              </p:cNvPr>
              <p:cNvSpPr/>
              <p:nvPr/>
            </p:nvSpPr>
            <p:spPr bwMode="auto">
              <a:xfrm>
                <a:off x="1806639" y="4088765"/>
                <a:ext cx="121245" cy="121245"/>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32" name="Straight Connector 31">
              <a:extLst>
                <a:ext uri="{FF2B5EF4-FFF2-40B4-BE49-F238E27FC236}">
                  <a16:creationId xmlns:a16="http://schemas.microsoft.com/office/drawing/2014/main" id="{92E5651D-2C99-4F81-9809-32CB0C4BB129}"/>
                </a:ext>
              </a:extLst>
            </p:cNvPr>
            <p:cNvCxnSpPr/>
            <p:nvPr/>
          </p:nvCxnSpPr>
          <p:spPr>
            <a:xfrm>
              <a:off x="690087" y="4024576"/>
              <a:ext cx="2041743" cy="0"/>
            </a:xfrm>
            <a:prstGeom prst="line">
              <a:avLst/>
            </a:prstGeom>
            <a:ln w="19050">
              <a:solidFill>
                <a:srgbClr val="00B6C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14697F0-7022-4722-947B-172FC4883F75}"/>
                </a:ext>
              </a:extLst>
            </p:cNvPr>
            <p:cNvSpPr txBox="1"/>
            <p:nvPr/>
          </p:nvSpPr>
          <p:spPr>
            <a:xfrm>
              <a:off x="696545" y="4510551"/>
              <a:ext cx="2074607" cy="39408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Get notifications</a:t>
              </a:r>
            </a:p>
          </p:txBody>
        </p:sp>
      </p:grpSp>
    </p:spTree>
    <p:extLst>
      <p:ext uri="{BB962C8B-B14F-4D97-AF65-F5344CB8AC3E}">
        <p14:creationId xmlns:p14="http://schemas.microsoft.com/office/powerpoint/2010/main" val="208519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1+#ppt_w/2"/>
                                          </p:val>
                                        </p:tav>
                                        <p:tav tm="100000">
                                          <p:val>
                                            <p:strVal val="#ppt_x"/>
                                          </p:val>
                                        </p:tav>
                                      </p:tavLst>
                                    </p:anim>
                                    <p:anim calcmode="lin" valueType="num">
                                      <p:cBhvr additive="base">
                                        <p:cTn id="8" dur="10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1+#ppt_w/2"/>
                                          </p:val>
                                        </p:tav>
                                        <p:tav tm="100000">
                                          <p:val>
                                            <p:strVal val="#ppt_x"/>
                                          </p:val>
                                        </p:tav>
                                      </p:tavLst>
                                    </p:anim>
                                    <p:anim calcmode="lin" valueType="num">
                                      <p:cBhvr additive="base">
                                        <p:cTn id="16" dur="10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1+#ppt_w/2"/>
                                          </p:val>
                                        </p:tav>
                                        <p:tav tm="100000">
                                          <p:val>
                                            <p:strVal val="#ppt_x"/>
                                          </p:val>
                                        </p:tav>
                                      </p:tavLst>
                                    </p:anim>
                                    <p:anim calcmode="lin" valueType="num">
                                      <p:cBhvr additive="base">
                                        <p:cTn id="20" dur="10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8D8A4E-5BE7-41E8-AE4C-000D480762FF}"/>
              </a:ext>
            </a:extLst>
          </p:cNvPr>
          <p:cNvSpPr>
            <a:spLocks noGrp="1"/>
          </p:cNvSpPr>
          <p:nvPr>
            <p:ph type="title"/>
          </p:nvPr>
        </p:nvSpPr>
        <p:spPr>
          <a:xfrm>
            <a:off x="276726" y="0"/>
            <a:ext cx="10515600" cy="1325563"/>
          </a:xfrm>
        </p:spPr>
        <p:txBody>
          <a:bodyPr/>
          <a:lstStyle/>
          <a:p>
            <a:r>
              <a:rPr lang="en-US" dirty="0"/>
              <a:t>Power Automate Templates</a:t>
            </a:r>
          </a:p>
        </p:txBody>
      </p:sp>
      <p:sp>
        <p:nvSpPr>
          <p:cNvPr id="4" name="Content Placeholder 3">
            <a:extLst>
              <a:ext uri="{FF2B5EF4-FFF2-40B4-BE49-F238E27FC236}">
                <a16:creationId xmlns:a16="http://schemas.microsoft.com/office/drawing/2014/main" id="{B60EFBCC-973E-45D6-8C4C-4D2FCF98EE15}"/>
              </a:ext>
            </a:extLst>
          </p:cNvPr>
          <p:cNvSpPr>
            <a:spLocks noGrp="1"/>
          </p:cNvSpPr>
          <p:nvPr>
            <p:ph idx="1"/>
          </p:nvPr>
        </p:nvSpPr>
        <p:spPr>
          <a:xfrm>
            <a:off x="276726" y="1109162"/>
            <a:ext cx="11369842" cy="1634038"/>
          </a:xfrm>
        </p:spPr>
        <p:txBody>
          <a:bodyPr>
            <a:normAutofit/>
          </a:bodyPr>
          <a:lstStyle/>
          <a:p>
            <a:pPr marL="0" indent="0">
              <a:buNone/>
            </a:pPr>
            <a:r>
              <a:rPr lang="en-US" b="0" i="0" dirty="0">
                <a:solidFill>
                  <a:srgbClr val="212121"/>
                </a:solidFill>
                <a:effectLst/>
                <a:latin typeface="open sans"/>
              </a:rPr>
              <a:t>1000s of predefined templates are available to use</a:t>
            </a:r>
          </a:p>
        </p:txBody>
      </p:sp>
      <p:pic>
        <p:nvPicPr>
          <p:cNvPr id="8" name="Picture 7">
            <a:extLst>
              <a:ext uri="{FF2B5EF4-FFF2-40B4-BE49-F238E27FC236}">
                <a16:creationId xmlns:a16="http://schemas.microsoft.com/office/drawing/2014/main" id="{510B1369-1CBC-4079-9361-DB1C9E2614C4}"/>
              </a:ext>
            </a:extLst>
          </p:cNvPr>
          <p:cNvPicPr>
            <a:picLocks noChangeAspect="1"/>
          </p:cNvPicPr>
          <p:nvPr/>
        </p:nvPicPr>
        <p:blipFill>
          <a:blip r:embed="rId3"/>
          <a:stretch>
            <a:fillRect/>
          </a:stretch>
        </p:blipFill>
        <p:spPr>
          <a:xfrm>
            <a:off x="861467" y="2058914"/>
            <a:ext cx="10725361" cy="4275274"/>
          </a:xfrm>
          <a:prstGeom prst="rect">
            <a:avLst/>
          </a:prstGeom>
        </p:spPr>
      </p:pic>
    </p:spTree>
    <p:extLst>
      <p:ext uri="{BB962C8B-B14F-4D97-AF65-F5344CB8AC3E}">
        <p14:creationId xmlns:p14="http://schemas.microsoft.com/office/powerpoint/2010/main" val="2046347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A5748-A85B-4842-96F7-E2153BB8E411}"/>
              </a:ext>
            </a:extLst>
          </p:cNvPr>
          <p:cNvSpPr>
            <a:spLocks noGrp="1"/>
          </p:cNvSpPr>
          <p:nvPr>
            <p:ph type="title"/>
          </p:nvPr>
        </p:nvSpPr>
        <p:spPr/>
        <p:txBody>
          <a:bodyPr/>
          <a:lstStyle/>
          <a:p>
            <a:r>
              <a:rPr lang="en-US" dirty="0"/>
              <a:t>Start a new Flow from Blank</a:t>
            </a:r>
          </a:p>
        </p:txBody>
      </p:sp>
      <p:pic>
        <p:nvPicPr>
          <p:cNvPr id="4" name="Picture 3">
            <a:extLst>
              <a:ext uri="{FF2B5EF4-FFF2-40B4-BE49-F238E27FC236}">
                <a16:creationId xmlns:a16="http://schemas.microsoft.com/office/drawing/2014/main" id="{61AC95ED-9992-4571-B58D-B526310E1B95}"/>
              </a:ext>
            </a:extLst>
          </p:cNvPr>
          <p:cNvPicPr>
            <a:picLocks noChangeAspect="1"/>
          </p:cNvPicPr>
          <p:nvPr/>
        </p:nvPicPr>
        <p:blipFill>
          <a:blip r:embed="rId3"/>
          <a:stretch>
            <a:fillRect/>
          </a:stretch>
        </p:blipFill>
        <p:spPr>
          <a:xfrm>
            <a:off x="0" y="2044072"/>
            <a:ext cx="12192000" cy="2769856"/>
          </a:xfrm>
          <a:prstGeom prst="rect">
            <a:avLst/>
          </a:prstGeom>
        </p:spPr>
      </p:pic>
    </p:spTree>
    <p:extLst>
      <p:ext uri="{BB962C8B-B14F-4D97-AF65-F5344CB8AC3E}">
        <p14:creationId xmlns:p14="http://schemas.microsoft.com/office/powerpoint/2010/main" val="2683966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F968-9A13-4BD0-9EDE-62FBDA88C532}"/>
              </a:ext>
            </a:extLst>
          </p:cNvPr>
          <p:cNvSpPr>
            <a:spLocks noGrp="1"/>
          </p:cNvSpPr>
          <p:nvPr>
            <p:ph type="title"/>
          </p:nvPr>
        </p:nvSpPr>
        <p:spPr/>
        <p:txBody>
          <a:bodyPr>
            <a:normAutofit fontScale="90000"/>
          </a:bodyPr>
          <a:lstStyle/>
          <a:p>
            <a:r>
              <a:rPr lang="en-US" b="1" i="0" dirty="0">
                <a:solidFill>
                  <a:srgbClr val="171717"/>
                </a:solidFill>
                <a:effectLst/>
                <a:latin typeface="Segoe UI" panose="020B0502040204020203" pitchFamily="34" charset="0"/>
              </a:rPr>
              <a:t>Differences between a business process flow and a regular flow in Power Automate</a:t>
            </a:r>
            <a:br>
              <a:rPr lang="en-US" b="0" i="0" dirty="0">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E7941DFE-97E5-4A7E-8716-02476C1D8876}"/>
              </a:ext>
            </a:extLst>
          </p:cNvPr>
          <p:cNvSpPr>
            <a:spLocks noGrp="1"/>
          </p:cNvSpPr>
          <p:nvPr>
            <p:ph idx="1"/>
          </p:nvPr>
        </p:nvSpPr>
        <p:spPr>
          <a:xfrm>
            <a:off x="838200" y="1825625"/>
            <a:ext cx="5402179" cy="4667250"/>
          </a:xfrm>
        </p:spPr>
        <p:txBody>
          <a:bodyPr>
            <a:normAutofit fontScale="55000" lnSpcReduction="20000"/>
          </a:bodyPr>
          <a:lstStyle/>
          <a:p>
            <a:pPr algn="l"/>
            <a:r>
              <a:rPr lang="en-US" sz="3300" b="0" i="0" dirty="0">
                <a:solidFill>
                  <a:srgbClr val="171717"/>
                </a:solidFill>
                <a:effectLst/>
                <a:latin typeface="Segoe UI" panose="020B0502040204020203" pitchFamily="34" charset="0"/>
              </a:rPr>
              <a:t>Business Process flow</a:t>
            </a:r>
          </a:p>
          <a:p>
            <a:pPr lvl="1"/>
            <a:r>
              <a:rPr lang="en-US" sz="2500" b="0" i="0" dirty="0">
                <a:solidFill>
                  <a:srgbClr val="171717"/>
                </a:solidFill>
                <a:effectLst/>
                <a:latin typeface="Segoe UI" panose="020B0502040204020203" pitchFamily="34" charset="0"/>
              </a:rPr>
              <a:t>is a visual guide</a:t>
            </a:r>
          </a:p>
          <a:p>
            <a:pPr lvl="1"/>
            <a:r>
              <a:rPr lang="en-US" sz="2500" b="0" i="0" dirty="0">
                <a:solidFill>
                  <a:srgbClr val="171717"/>
                </a:solidFill>
                <a:effectLst/>
                <a:latin typeface="Segoe UI" panose="020B0502040204020203" pitchFamily="34" charset="0"/>
              </a:rPr>
              <a:t>Users are not limited on how long they run a business process</a:t>
            </a:r>
          </a:p>
          <a:p>
            <a:pPr lvl="1"/>
            <a:r>
              <a:rPr lang="en-US" sz="2500" b="0" i="0" dirty="0">
                <a:solidFill>
                  <a:srgbClr val="171717"/>
                </a:solidFill>
                <a:effectLst/>
                <a:latin typeface="Segoe UI" panose="020B0502040204020203" pitchFamily="34" charset="0"/>
              </a:rPr>
              <a:t>All data can only be stored in one or more entities in Common Data Service</a:t>
            </a:r>
            <a:endParaRPr lang="en-US" sz="2500" dirty="0">
              <a:solidFill>
                <a:srgbClr val="171717"/>
              </a:solidFill>
              <a:latin typeface="Segoe UI" panose="020B0502040204020203" pitchFamily="34" charset="0"/>
            </a:endParaRPr>
          </a:p>
          <a:p>
            <a:pPr lvl="1"/>
            <a:r>
              <a:rPr lang="en-US" sz="2500" b="0" i="0" dirty="0">
                <a:solidFill>
                  <a:srgbClr val="171717"/>
                </a:solidFill>
                <a:effectLst/>
                <a:latin typeface="Segoe UI" panose="020B0502040204020203" pitchFamily="34" charset="0"/>
              </a:rPr>
              <a:t>cannot be associated with another data source behind it.</a:t>
            </a:r>
          </a:p>
          <a:p>
            <a:pPr lvl="1"/>
            <a:endParaRPr lang="en-US" sz="2500" b="0" i="0" dirty="0">
              <a:solidFill>
                <a:srgbClr val="171717"/>
              </a:solidFill>
              <a:effectLst/>
              <a:latin typeface="Segoe UI" panose="020B0502040204020203" pitchFamily="34" charset="0"/>
            </a:endParaRPr>
          </a:p>
          <a:p>
            <a:pPr lvl="1"/>
            <a:endParaRPr lang="en-US" dirty="0">
              <a:solidFill>
                <a:srgbClr val="171717"/>
              </a:solidFill>
              <a:latin typeface="Segoe UI" panose="020B0502040204020203" pitchFamily="34" charset="0"/>
            </a:endParaRPr>
          </a:p>
          <a:p>
            <a:r>
              <a:rPr lang="en-US" sz="2900" b="0" i="0" dirty="0">
                <a:solidFill>
                  <a:srgbClr val="171717"/>
                </a:solidFill>
                <a:effectLst/>
                <a:latin typeface="Segoe UI" panose="020B0502040204020203" pitchFamily="34" charset="0"/>
              </a:rPr>
              <a:t>Regular flow</a:t>
            </a:r>
          </a:p>
          <a:p>
            <a:pPr lvl="1"/>
            <a:r>
              <a:rPr lang="en-US" sz="2500" b="0" i="0" dirty="0">
                <a:solidFill>
                  <a:srgbClr val="171717"/>
                </a:solidFill>
                <a:effectLst/>
                <a:latin typeface="Segoe UI" panose="020B0502040204020203" pitchFamily="34" charset="0"/>
              </a:rPr>
              <a:t>does not have any visual components</a:t>
            </a:r>
          </a:p>
          <a:p>
            <a:pPr lvl="1"/>
            <a:r>
              <a:rPr lang="en-US" sz="2500" b="0" i="0" dirty="0">
                <a:solidFill>
                  <a:srgbClr val="171717"/>
                </a:solidFill>
                <a:effectLst/>
                <a:latin typeface="Segoe UI" panose="020B0502040204020203" pitchFamily="34" charset="0"/>
              </a:rPr>
              <a:t>can be configured to work with many different data sources </a:t>
            </a:r>
          </a:p>
          <a:p>
            <a:pPr lvl="1"/>
            <a:r>
              <a:rPr lang="en-US" sz="2500" b="0" i="0" dirty="0">
                <a:solidFill>
                  <a:srgbClr val="171717"/>
                </a:solidFill>
                <a:effectLst/>
                <a:latin typeface="Segoe UI" panose="020B0502040204020203" pitchFamily="34" charset="0"/>
              </a:rPr>
              <a:t>can connect to many different data sources within the same flow. </a:t>
            </a:r>
          </a:p>
          <a:p>
            <a:pPr lvl="1"/>
            <a:r>
              <a:rPr lang="en-US" sz="2500" b="0" i="0" dirty="0">
                <a:solidFill>
                  <a:srgbClr val="171717"/>
                </a:solidFill>
                <a:effectLst/>
                <a:latin typeface="Segoe UI" panose="020B0502040204020203" pitchFamily="34" charset="0"/>
              </a:rPr>
              <a:t>A flow can be configured to time out if it is not completed in a certain time </a:t>
            </a:r>
          </a:p>
          <a:p>
            <a:pPr lvl="1"/>
            <a:r>
              <a:rPr lang="en-US" sz="2500" b="0" i="0" dirty="0">
                <a:solidFill>
                  <a:srgbClr val="171717"/>
                </a:solidFill>
                <a:effectLst/>
                <a:latin typeface="Segoe UI" panose="020B0502040204020203" pitchFamily="34" charset="0"/>
              </a:rPr>
              <a:t>can be triggered to move between steps based on data or user interaction. </a:t>
            </a:r>
          </a:p>
          <a:p>
            <a:pPr lvl="1"/>
            <a:r>
              <a:rPr lang="en-US" sz="2500" b="0" i="0" dirty="0">
                <a:solidFill>
                  <a:srgbClr val="171717"/>
                </a:solidFill>
                <a:effectLst/>
                <a:latin typeface="Segoe UI" panose="020B0502040204020203" pitchFamily="34" charset="0"/>
              </a:rPr>
              <a:t>supports complex logic and looping </a:t>
            </a:r>
          </a:p>
          <a:p>
            <a:pPr lvl="1"/>
            <a:r>
              <a:rPr lang="en-US" sz="2500" b="0" i="0" dirty="0">
                <a:solidFill>
                  <a:srgbClr val="171717"/>
                </a:solidFill>
                <a:effectLst/>
                <a:latin typeface="Segoe UI" panose="020B0502040204020203" pitchFamily="34" charset="0"/>
              </a:rPr>
              <a:t>can call another Power Automate flow as needed.</a:t>
            </a:r>
          </a:p>
          <a:p>
            <a:endParaRPr lang="en-US" dirty="0"/>
          </a:p>
        </p:txBody>
      </p:sp>
      <p:pic>
        <p:nvPicPr>
          <p:cNvPr id="5" name="Picture 4">
            <a:extLst>
              <a:ext uri="{FF2B5EF4-FFF2-40B4-BE49-F238E27FC236}">
                <a16:creationId xmlns:a16="http://schemas.microsoft.com/office/drawing/2014/main" id="{5CBC1004-310E-408F-AA08-C138A28763AF}"/>
              </a:ext>
            </a:extLst>
          </p:cNvPr>
          <p:cNvPicPr>
            <a:picLocks noChangeAspect="1"/>
          </p:cNvPicPr>
          <p:nvPr/>
        </p:nvPicPr>
        <p:blipFill rotWithShape="1">
          <a:blip r:embed="rId3">
            <a:extLst>
              <a:ext uri="{28A0092B-C50C-407E-A947-70E740481C1C}">
                <a14:useLocalDpi xmlns:a14="http://schemas.microsoft.com/office/drawing/2010/main" val="0"/>
              </a:ext>
            </a:extLst>
          </a:blip>
          <a:srcRect l="19914" r="35387"/>
          <a:stretch/>
        </p:blipFill>
        <p:spPr>
          <a:xfrm>
            <a:off x="6653463" y="1532199"/>
            <a:ext cx="4700337" cy="4960676"/>
          </a:xfrm>
          <a:prstGeom prst="rect">
            <a:avLst/>
          </a:prstGeom>
        </p:spPr>
      </p:pic>
    </p:spTree>
    <p:extLst>
      <p:ext uri="{BB962C8B-B14F-4D97-AF65-F5344CB8AC3E}">
        <p14:creationId xmlns:p14="http://schemas.microsoft.com/office/powerpoint/2010/main" val="2468992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DFBB-D276-4E89-8498-5913199BC53E}"/>
              </a:ext>
            </a:extLst>
          </p:cNvPr>
          <p:cNvSpPr>
            <a:spLocks noGrp="1"/>
          </p:cNvSpPr>
          <p:nvPr>
            <p:ph type="title"/>
          </p:nvPr>
        </p:nvSpPr>
        <p:spPr>
          <a:xfrm>
            <a:off x="588263" y="434482"/>
            <a:ext cx="11018520" cy="553998"/>
          </a:xfrm>
        </p:spPr>
        <p:txBody>
          <a:bodyPr>
            <a:normAutofit fontScale="90000"/>
          </a:bodyPr>
          <a:lstStyle/>
          <a:p>
            <a:r>
              <a:rPr lang="en-US" dirty="0"/>
              <a:t>SharePoint Power Automate Integrations</a:t>
            </a:r>
          </a:p>
        </p:txBody>
      </p:sp>
      <p:grpSp>
        <p:nvGrpSpPr>
          <p:cNvPr id="12" name="Group 11">
            <a:extLst>
              <a:ext uri="{FF2B5EF4-FFF2-40B4-BE49-F238E27FC236}">
                <a16:creationId xmlns:a16="http://schemas.microsoft.com/office/drawing/2014/main" id="{C45D0A0E-0DA5-4935-B4F9-A3B2BCC8A73E}"/>
              </a:ext>
            </a:extLst>
          </p:cNvPr>
          <p:cNvGrpSpPr/>
          <p:nvPr/>
        </p:nvGrpSpPr>
        <p:grpSpPr>
          <a:xfrm>
            <a:off x="4341889" y="1471236"/>
            <a:ext cx="3161759" cy="2140765"/>
            <a:chOff x="3327168" y="1371600"/>
            <a:chExt cx="3161759" cy="2140765"/>
          </a:xfrm>
        </p:grpSpPr>
        <p:grpSp>
          <p:nvGrpSpPr>
            <p:cNvPr id="28" name="Group 27">
              <a:extLst>
                <a:ext uri="{FF2B5EF4-FFF2-40B4-BE49-F238E27FC236}">
                  <a16:creationId xmlns:a16="http://schemas.microsoft.com/office/drawing/2014/main" id="{F571FA6F-AC75-405A-BEDC-2C51BE6B73C2}"/>
                </a:ext>
              </a:extLst>
            </p:cNvPr>
            <p:cNvGrpSpPr/>
            <p:nvPr/>
          </p:nvGrpSpPr>
          <p:grpSpPr>
            <a:xfrm>
              <a:off x="3327168" y="1371600"/>
              <a:ext cx="3161759" cy="1447800"/>
              <a:chOff x="3327168" y="1976351"/>
              <a:chExt cx="3161759" cy="1447800"/>
            </a:xfrm>
          </p:grpSpPr>
          <p:sp>
            <p:nvSpPr>
              <p:cNvPr id="4" name="Rectangle 3">
                <a:extLst>
                  <a:ext uri="{FF2B5EF4-FFF2-40B4-BE49-F238E27FC236}">
                    <a16:creationId xmlns:a16="http://schemas.microsoft.com/office/drawing/2014/main" id="{6BB3C0F9-B01E-43B2-BF05-7FC9C79E27D0}"/>
                  </a:ext>
                </a:extLst>
              </p:cNvPr>
              <p:cNvSpPr/>
              <p:nvPr/>
            </p:nvSpPr>
            <p:spPr bwMode="auto">
              <a:xfrm>
                <a:off x="3327168" y="1976351"/>
                <a:ext cx="3161759"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Request sign-off</a:t>
                </a:r>
              </a:p>
            </p:txBody>
          </p:sp>
          <p:pic>
            <p:nvPicPr>
              <p:cNvPr id="15" name="Graphic 14" descr="Checkmark">
                <a:extLst>
                  <a:ext uri="{FF2B5EF4-FFF2-40B4-BE49-F238E27FC236}">
                    <a16:creationId xmlns:a16="http://schemas.microsoft.com/office/drawing/2014/main" id="{AE15F307-4B2F-42A6-A779-299548A7AE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4875" y="2226287"/>
                <a:ext cx="466344" cy="466344"/>
              </a:xfrm>
              <a:prstGeom prst="rect">
                <a:avLst/>
              </a:prstGeom>
            </p:spPr>
          </p:pic>
        </p:grpSp>
        <p:sp>
          <p:nvSpPr>
            <p:cNvPr id="30" name="Rectangle 29">
              <a:extLst>
                <a:ext uri="{FF2B5EF4-FFF2-40B4-BE49-F238E27FC236}">
                  <a16:creationId xmlns:a16="http://schemas.microsoft.com/office/drawing/2014/main" id="{3E233636-A08E-402C-A762-C0A5608A109B}"/>
                </a:ext>
              </a:extLst>
            </p:cNvPr>
            <p:cNvSpPr/>
            <p:nvPr/>
          </p:nvSpPr>
          <p:spPr>
            <a:xfrm>
              <a:off x="3327170" y="2927590"/>
              <a:ext cx="1905000"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No set up required approval flow </a:t>
              </a:r>
            </a:p>
          </p:txBody>
        </p:sp>
      </p:grpSp>
      <p:grpSp>
        <p:nvGrpSpPr>
          <p:cNvPr id="14" name="Group 13">
            <a:extLst>
              <a:ext uri="{FF2B5EF4-FFF2-40B4-BE49-F238E27FC236}">
                <a16:creationId xmlns:a16="http://schemas.microsoft.com/office/drawing/2014/main" id="{B036AF16-CFA9-4A5C-81E8-C2B94F6D173D}"/>
              </a:ext>
            </a:extLst>
          </p:cNvPr>
          <p:cNvGrpSpPr/>
          <p:nvPr/>
        </p:nvGrpSpPr>
        <p:grpSpPr>
          <a:xfrm>
            <a:off x="710737" y="1468394"/>
            <a:ext cx="3150063" cy="2141003"/>
            <a:chOff x="710737" y="1371600"/>
            <a:chExt cx="3150063" cy="2141003"/>
          </a:xfrm>
        </p:grpSpPr>
        <p:grpSp>
          <p:nvGrpSpPr>
            <p:cNvPr id="27" name="Group 26">
              <a:extLst>
                <a:ext uri="{FF2B5EF4-FFF2-40B4-BE49-F238E27FC236}">
                  <a16:creationId xmlns:a16="http://schemas.microsoft.com/office/drawing/2014/main" id="{5C009127-21A6-4A7C-983B-53180FF13081}"/>
                </a:ext>
              </a:extLst>
            </p:cNvPr>
            <p:cNvGrpSpPr/>
            <p:nvPr/>
          </p:nvGrpSpPr>
          <p:grpSpPr>
            <a:xfrm>
              <a:off x="710738" y="1371600"/>
              <a:ext cx="3150062" cy="1447800"/>
              <a:chOff x="710738" y="1976351"/>
              <a:chExt cx="3150062" cy="1447800"/>
            </a:xfrm>
          </p:grpSpPr>
          <p:sp>
            <p:nvSpPr>
              <p:cNvPr id="8" name="Rectangle 7">
                <a:extLst>
                  <a:ext uri="{FF2B5EF4-FFF2-40B4-BE49-F238E27FC236}">
                    <a16:creationId xmlns:a16="http://schemas.microsoft.com/office/drawing/2014/main" id="{E8DCB644-F992-41E4-BB33-DCA669CDEAD2}"/>
                  </a:ext>
                </a:extLst>
              </p:cNvPr>
              <p:cNvSpPr/>
              <p:nvPr/>
            </p:nvSpPr>
            <p:spPr bwMode="auto">
              <a:xfrm>
                <a:off x="710738" y="1976351"/>
                <a:ext cx="3150062"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Set a reminder</a:t>
                </a:r>
              </a:p>
            </p:txBody>
          </p:sp>
          <p:pic>
            <p:nvPicPr>
              <p:cNvPr id="11" name="Graphic 10" descr="Stopwatch">
                <a:extLst>
                  <a:ext uri="{FF2B5EF4-FFF2-40B4-BE49-F238E27FC236}">
                    <a16:creationId xmlns:a16="http://schemas.microsoft.com/office/drawing/2014/main" id="{C94DC651-12DA-40E1-A95C-9DC6A4C663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54745" y="2230582"/>
                <a:ext cx="462049" cy="462049"/>
              </a:xfrm>
              <a:prstGeom prst="rect">
                <a:avLst/>
              </a:prstGeom>
            </p:spPr>
          </p:pic>
        </p:grpSp>
        <p:sp>
          <p:nvSpPr>
            <p:cNvPr id="31" name="Rectangle 30">
              <a:extLst>
                <a:ext uri="{FF2B5EF4-FFF2-40B4-BE49-F238E27FC236}">
                  <a16:creationId xmlns:a16="http://schemas.microsoft.com/office/drawing/2014/main" id="{B11B4922-06AA-4137-94C4-E6E6C390BC81}"/>
                </a:ext>
              </a:extLst>
            </p:cNvPr>
            <p:cNvSpPr/>
            <p:nvPr/>
          </p:nvSpPr>
          <p:spPr>
            <a:xfrm>
              <a:off x="710737" y="2927828"/>
              <a:ext cx="1905000"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Personal reminder for a date column</a:t>
              </a:r>
            </a:p>
          </p:txBody>
        </p:sp>
      </p:grpSp>
      <p:grpSp>
        <p:nvGrpSpPr>
          <p:cNvPr id="10" name="Group 9">
            <a:extLst>
              <a:ext uri="{FF2B5EF4-FFF2-40B4-BE49-F238E27FC236}">
                <a16:creationId xmlns:a16="http://schemas.microsoft.com/office/drawing/2014/main" id="{99EB625A-F13D-4696-ABA5-2B7B604672F1}"/>
              </a:ext>
            </a:extLst>
          </p:cNvPr>
          <p:cNvGrpSpPr/>
          <p:nvPr/>
        </p:nvGrpSpPr>
        <p:grpSpPr>
          <a:xfrm>
            <a:off x="7986970" y="1471236"/>
            <a:ext cx="3150062" cy="2138161"/>
            <a:chOff x="4698538" y="1371600"/>
            <a:chExt cx="3150062" cy="2138161"/>
          </a:xfrm>
        </p:grpSpPr>
        <p:grpSp>
          <p:nvGrpSpPr>
            <p:cNvPr id="29" name="Group 28">
              <a:extLst>
                <a:ext uri="{FF2B5EF4-FFF2-40B4-BE49-F238E27FC236}">
                  <a16:creationId xmlns:a16="http://schemas.microsoft.com/office/drawing/2014/main" id="{9BAADC38-1E8D-4CAA-BA9D-29B32952B36B}"/>
                </a:ext>
              </a:extLst>
            </p:cNvPr>
            <p:cNvGrpSpPr/>
            <p:nvPr/>
          </p:nvGrpSpPr>
          <p:grpSpPr>
            <a:xfrm>
              <a:off x="4698538" y="1371600"/>
              <a:ext cx="3150062" cy="1447800"/>
              <a:chOff x="4698538" y="1976351"/>
              <a:chExt cx="3150062" cy="1447800"/>
            </a:xfrm>
          </p:grpSpPr>
          <p:sp>
            <p:nvSpPr>
              <p:cNvPr id="6" name="Rectangle 5">
                <a:extLst>
                  <a:ext uri="{FF2B5EF4-FFF2-40B4-BE49-F238E27FC236}">
                    <a16:creationId xmlns:a16="http://schemas.microsoft.com/office/drawing/2014/main" id="{727359B8-2F66-48D5-98AF-1ECAB670DD4F}"/>
                  </a:ext>
                </a:extLst>
              </p:cNvPr>
              <p:cNvSpPr/>
              <p:nvPr/>
            </p:nvSpPr>
            <p:spPr bwMode="auto">
              <a:xfrm>
                <a:off x="4698538" y="1976351"/>
                <a:ext cx="3150062"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Content approvals</a:t>
                </a:r>
              </a:p>
            </p:txBody>
          </p:sp>
          <p:pic>
            <p:nvPicPr>
              <p:cNvPr id="13" name="Graphic 12" descr="Checklist">
                <a:extLst>
                  <a:ext uri="{FF2B5EF4-FFF2-40B4-BE49-F238E27FC236}">
                    <a16:creationId xmlns:a16="http://schemas.microsoft.com/office/drawing/2014/main" id="{951C3632-7D24-44F1-B901-DF55817F86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40397" y="2226287"/>
                <a:ext cx="466344" cy="466344"/>
              </a:xfrm>
              <a:prstGeom prst="rect">
                <a:avLst/>
              </a:prstGeom>
            </p:spPr>
          </p:pic>
        </p:grpSp>
        <p:sp>
          <p:nvSpPr>
            <p:cNvPr id="32" name="Rectangle 31">
              <a:extLst>
                <a:ext uri="{FF2B5EF4-FFF2-40B4-BE49-F238E27FC236}">
                  <a16:creationId xmlns:a16="http://schemas.microsoft.com/office/drawing/2014/main" id="{8E2057B9-7A06-4BBC-A8DE-FBE3751D2157}"/>
                </a:ext>
              </a:extLst>
            </p:cNvPr>
            <p:cNvSpPr/>
            <p:nvPr/>
          </p:nvSpPr>
          <p:spPr>
            <a:xfrm>
              <a:off x="4698538" y="2924986"/>
              <a:ext cx="260136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Require approval for items and docs in your flows</a:t>
              </a:r>
            </a:p>
          </p:txBody>
        </p:sp>
      </p:grpSp>
      <p:grpSp>
        <p:nvGrpSpPr>
          <p:cNvPr id="16" name="Group 15">
            <a:extLst>
              <a:ext uri="{FF2B5EF4-FFF2-40B4-BE49-F238E27FC236}">
                <a16:creationId xmlns:a16="http://schemas.microsoft.com/office/drawing/2014/main" id="{6149FD85-5A51-492B-BBB4-DEE3823F10FA}"/>
              </a:ext>
            </a:extLst>
          </p:cNvPr>
          <p:cNvGrpSpPr/>
          <p:nvPr/>
        </p:nvGrpSpPr>
        <p:grpSpPr>
          <a:xfrm>
            <a:off x="710737" y="4026539"/>
            <a:ext cx="3150061" cy="2136847"/>
            <a:chOff x="710737" y="4038600"/>
            <a:chExt cx="3150061" cy="2136847"/>
          </a:xfrm>
        </p:grpSpPr>
        <p:grpSp>
          <p:nvGrpSpPr>
            <p:cNvPr id="24" name="Group 23">
              <a:extLst>
                <a:ext uri="{FF2B5EF4-FFF2-40B4-BE49-F238E27FC236}">
                  <a16:creationId xmlns:a16="http://schemas.microsoft.com/office/drawing/2014/main" id="{57995327-B619-421B-8F62-15D03D1E70C3}"/>
                </a:ext>
              </a:extLst>
            </p:cNvPr>
            <p:cNvGrpSpPr/>
            <p:nvPr/>
          </p:nvGrpSpPr>
          <p:grpSpPr>
            <a:xfrm>
              <a:off x="710737" y="4038600"/>
              <a:ext cx="3150061" cy="1447800"/>
              <a:chOff x="710737" y="3962400"/>
              <a:chExt cx="3150061" cy="1447800"/>
            </a:xfrm>
          </p:grpSpPr>
          <p:sp>
            <p:nvSpPr>
              <p:cNvPr id="5" name="Rectangle 4">
                <a:extLst>
                  <a:ext uri="{FF2B5EF4-FFF2-40B4-BE49-F238E27FC236}">
                    <a16:creationId xmlns:a16="http://schemas.microsoft.com/office/drawing/2014/main" id="{8455273C-9DF8-4455-AC74-9C5218398190}"/>
                  </a:ext>
                </a:extLst>
              </p:cNvPr>
              <p:cNvSpPr/>
              <p:nvPr/>
            </p:nvSpPr>
            <p:spPr bwMode="auto">
              <a:xfrm>
                <a:off x="710737" y="3962400"/>
                <a:ext cx="3150061"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Page approvals</a:t>
                </a:r>
              </a:p>
            </p:txBody>
          </p:sp>
          <p:pic>
            <p:nvPicPr>
              <p:cNvPr id="17" name="Graphic 16" descr="Newspaper">
                <a:extLst>
                  <a:ext uri="{FF2B5EF4-FFF2-40B4-BE49-F238E27FC236}">
                    <a16:creationId xmlns:a16="http://schemas.microsoft.com/office/drawing/2014/main" id="{6838AAA3-04AA-4182-8290-CEBA288600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2595" y="4282302"/>
                <a:ext cx="466344" cy="466344"/>
              </a:xfrm>
              <a:prstGeom prst="rect">
                <a:avLst/>
              </a:prstGeom>
            </p:spPr>
          </p:pic>
        </p:grpSp>
        <p:sp>
          <p:nvSpPr>
            <p:cNvPr id="33" name="Rectangle 32">
              <a:extLst>
                <a:ext uri="{FF2B5EF4-FFF2-40B4-BE49-F238E27FC236}">
                  <a16:creationId xmlns:a16="http://schemas.microsoft.com/office/drawing/2014/main" id="{ED472349-D2B9-4E82-A52A-7922459CE5E7}"/>
                </a:ext>
              </a:extLst>
            </p:cNvPr>
            <p:cNvSpPr/>
            <p:nvPr/>
          </p:nvSpPr>
          <p:spPr>
            <a:xfrm>
              <a:off x="710738" y="5590672"/>
              <a:ext cx="2333798"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Require approval for SharePoint pages</a:t>
              </a:r>
            </a:p>
          </p:txBody>
        </p:sp>
      </p:grpSp>
      <p:grpSp>
        <p:nvGrpSpPr>
          <p:cNvPr id="18" name="Group 17">
            <a:extLst>
              <a:ext uri="{FF2B5EF4-FFF2-40B4-BE49-F238E27FC236}">
                <a16:creationId xmlns:a16="http://schemas.microsoft.com/office/drawing/2014/main" id="{3CECA875-1743-4DB6-9F66-B2110884D254}"/>
              </a:ext>
            </a:extLst>
          </p:cNvPr>
          <p:cNvGrpSpPr/>
          <p:nvPr/>
        </p:nvGrpSpPr>
        <p:grpSpPr>
          <a:xfrm>
            <a:off x="4341890" y="4026539"/>
            <a:ext cx="3161757" cy="2136846"/>
            <a:chOff x="3327168" y="4038600"/>
            <a:chExt cx="3161757" cy="2136846"/>
          </a:xfrm>
        </p:grpSpPr>
        <p:grpSp>
          <p:nvGrpSpPr>
            <p:cNvPr id="25" name="Group 24">
              <a:extLst>
                <a:ext uri="{FF2B5EF4-FFF2-40B4-BE49-F238E27FC236}">
                  <a16:creationId xmlns:a16="http://schemas.microsoft.com/office/drawing/2014/main" id="{4C41B47C-8946-47DB-A901-C4E4773A7BD2}"/>
                </a:ext>
              </a:extLst>
            </p:cNvPr>
            <p:cNvGrpSpPr/>
            <p:nvPr/>
          </p:nvGrpSpPr>
          <p:grpSpPr>
            <a:xfrm>
              <a:off x="3327168" y="4038600"/>
              <a:ext cx="3161757" cy="1447800"/>
              <a:chOff x="3327168" y="3962400"/>
              <a:chExt cx="3161757" cy="1447800"/>
            </a:xfrm>
          </p:grpSpPr>
          <p:sp>
            <p:nvSpPr>
              <p:cNvPr id="7" name="Rectangle 6">
                <a:extLst>
                  <a:ext uri="{FF2B5EF4-FFF2-40B4-BE49-F238E27FC236}">
                    <a16:creationId xmlns:a16="http://schemas.microsoft.com/office/drawing/2014/main" id="{7033D403-4945-41EB-ADD6-ABF43B36B541}"/>
                  </a:ext>
                </a:extLst>
              </p:cNvPr>
              <p:cNvSpPr/>
              <p:nvPr/>
            </p:nvSpPr>
            <p:spPr bwMode="auto">
              <a:xfrm>
                <a:off x="3327168" y="3962400"/>
                <a:ext cx="3161757"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Hub join approvals</a:t>
                </a:r>
              </a:p>
            </p:txBody>
          </p:sp>
          <p:pic>
            <p:nvPicPr>
              <p:cNvPr id="21" name="Graphic 20" descr="Network">
                <a:extLst>
                  <a:ext uri="{FF2B5EF4-FFF2-40B4-BE49-F238E27FC236}">
                    <a16:creationId xmlns:a16="http://schemas.microsoft.com/office/drawing/2014/main" id="{754C5B40-E1A2-403E-A89E-48CCB350162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74874" y="4282302"/>
                <a:ext cx="466344" cy="466344"/>
              </a:xfrm>
              <a:prstGeom prst="rect">
                <a:avLst/>
              </a:prstGeom>
            </p:spPr>
          </p:pic>
        </p:grpSp>
        <p:sp>
          <p:nvSpPr>
            <p:cNvPr id="34" name="Rectangle 33">
              <a:extLst>
                <a:ext uri="{FF2B5EF4-FFF2-40B4-BE49-F238E27FC236}">
                  <a16:creationId xmlns:a16="http://schemas.microsoft.com/office/drawing/2014/main" id="{9999C689-31A3-405D-828D-766A920E43B9}"/>
                </a:ext>
              </a:extLst>
            </p:cNvPr>
            <p:cNvSpPr/>
            <p:nvPr/>
          </p:nvSpPr>
          <p:spPr>
            <a:xfrm>
              <a:off x="3327168" y="5590671"/>
              <a:ext cx="2474545"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Require approval for hub site associations</a:t>
              </a:r>
            </a:p>
          </p:txBody>
        </p:sp>
      </p:grpSp>
      <p:grpSp>
        <p:nvGrpSpPr>
          <p:cNvPr id="19" name="Group 18">
            <a:extLst>
              <a:ext uri="{FF2B5EF4-FFF2-40B4-BE49-F238E27FC236}">
                <a16:creationId xmlns:a16="http://schemas.microsoft.com/office/drawing/2014/main" id="{113EDC99-2B80-4C7A-BA85-5FDF1E3EA9FA}"/>
              </a:ext>
            </a:extLst>
          </p:cNvPr>
          <p:cNvGrpSpPr/>
          <p:nvPr/>
        </p:nvGrpSpPr>
        <p:grpSpPr>
          <a:xfrm>
            <a:off x="7986969" y="4026539"/>
            <a:ext cx="3150061" cy="2136845"/>
            <a:chOff x="5943599" y="4038600"/>
            <a:chExt cx="3150061" cy="2136845"/>
          </a:xfrm>
        </p:grpSpPr>
        <p:grpSp>
          <p:nvGrpSpPr>
            <p:cNvPr id="26" name="Group 25">
              <a:extLst>
                <a:ext uri="{FF2B5EF4-FFF2-40B4-BE49-F238E27FC236}">
                  <a16:creationId xmlns:a16="http://schemas.microsoft.com/office/drawing/2014/main" id="{CB422148-7F12-4877-A04A-0122491C0073}"/>
                </a:ext>
              </a:extLst>
            </p:cNvPr>
            <p:cNvGrpSpPr/>
            <p:nvPr/>
          </p:nvGrpSpPr>
          <p:grpSpPr>
            <a:xfrm>
              <a:off x="5943599" y="4038600"/>
              <a:ext cx="3150061" cy="1447800"/>
              <a:chOff x="5943599" y="3962400"/>
              <a:chExt cx="3150061" cy="1447800"/>
            </a:xfrm>
          </p:grpSpPr>
          <p:sp>
            <p:nvSpPr>
              <p:cNvPr id="9" name="Rectangle 8">
                <a:extLst>
                  <a:ext uri="{FF2B5EF4-FFF2-40B4-BE49-F238E27FC236}">
                    <a16:creationId xmlns:a16="http://schemas.microsoft.com/office/drawing/2014/main" id="{C0FB8FF3-9155-456F-95F5-E01B41ADB6D3}"/>
                  </a:ext>
                </a:extLst>
              </p:cNvPr>
              <p:cNvSpPr/>
              <p:nvPr/>
            </p:nvSpPr>
            <p:spPr bwMode="auto">
              <a:xfrm>
                <a:off x="5943599" y="3962400"/>
                <a:ext cx="3150061"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Create your own…</a:t>
                </a:r>
              </a:p>
            </p:txBody>
          </p:sp>
          <p:pic>
            <p:nvPicPr>
              <p:cNvPr id="23" name="Graphic 22" descr="Head with Gears">
                <a:extLst>
                  <a:ext uri="{FF2B5EF4-FFF2-40B4-BE49-F238E27FC236}">
                    <a16:creationId xmlns:a16="http://schemas.microsoft.com/office/drawing/2014/main" id="{39408DBA-04C0-46E8-B380-9344B7B268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85457" y="4282302"/>
                <a:ext cx="466344" cy="466344"/>
              </a:xfrm>
              <a:prstGeom prst="rect">
                <a:avLst/>
              </a:prstGeom>
            </p:spPr>
          </p:pic>
        </p:grpSp>
        <p:sp>
          <p:nvSpPr>
            <p:cNvPr id="35" name="Rectangle 34">
              <a:extLst>
                <a:ext uri="{FF2B5EF4-FFF2-40B4-BE49-F238E27FC236}">
                  <a16:creationId xmlns:a16="http://schemas.microsoft.com/office/drawing/2014/main" id="{2AC5ABCA-6AB4-4D9E-9E63-650C6F58241B}"/>
                </a:ext>
              </a:extLst>
            </p:cNvPr>
            <p:cNvSpPr/>
            <p:nvPr/>
          </p:nvSpPr>
          <p:spPr>
            <a:xfrm>
              <a:off x="5943599" y="5590670"/>
              <a:ext cx="2474545"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Create your own flow from templates</a:t>
              </a:r>
            </a:p>
          </p:txBody>
        </p:sp>
      </p:grpSp>
    </p:spTree>
    <p:extLst>
      <p:ext uri="{BB962C8B-B14F-4D97-AF65-F5344CB8AC3E}">
        <p14:creationId xmlns:p14="http://schemas.microsoft.com/office/powerpoint/2010/main" val="3840096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D59EC8-41E7-4EB9-9A8E-9A4B4275C4A6}"/>
              </a:ext>
            </a:extLst>
          </p:cNvPr>
          <p:cNvSpPr>
            <a:spLocks noGrp="1"/>
          </p:cNvSpPr>
          <p:nvPr>
            <p:ph type="title"/>
          </p:nvPr>
        </p:nvSpPr>
        <p:spPr>
          <a:xfrm>
            <a:off x="43011" y="68528"/>
            <a:ext cx="11018520" cy="1107996"/>
          </a:xfrm>
        </p:spPr>
        <p:txBody>
          <a:bodyPr>
            <a:normAutofit/>
          </a:bodyPr>
          <a:lstStyle/>
          <a:p>
            <a:r>
              <a:rPr lang="en-US" sz="4000" dirty="0"/>
              <a:t>Power Automate Connectivity</a:t>
            </a:r>
          </a:p>
        </p:txBody>
      </p:sp>
      <p:grpSp>
        <p:nvGrpSpPr>
          <p:cNvPr id="15" name="Group 14">
            <a:extLst>
              <a:ext uri="{FF2B5EF4-FFF2-40B4-BE49-F238E27FC236}">
                <a16:creationId xmlns:a16="http://schemas.microsoft.com/office/drawing/2014/main" id="{DCE18C02-DA27-4F66-8EDF-5F0C527F5AC1}"/>
              </a:ext>
            </a:extLst>
          </p:cNvPr>
          <p:cNvGrpSpPr/>
          <p:nvPr/>
        </p:nvGrpSpPr>
        <p:grpSpPr>
          <a:xfrm>
            <a:off x="6313311" y="121791"/>
            <a:ext cx="5900129" cy="6728589"/>
            <a:chOff x="6264977" y="132126"/>
            <a:chExt cx="5900129" cy="6728589"/>
          </a:xfrm>
        </p:grpSpPr>
        <p:pic>
          <p:nvPicPr>
            <p:cNvPr id="6" name="Picture 5">
              <a:extLst>
                <a:ext uri="{FF2B5EF4-FFF2-40B4-BE49-F238E27FC236}">
                  <a16:creationId xmlns:a16="http://schemas.microsoft.com/office/drawing/2014/main" id="{B7EAF48B-D9A0-467E-A502-C1A7378D5909}"/>
                </a:ext>
              </a:extLst>
            </p:cNvPr>
            <p:cNvPicPr>
              <a:picLocks noChangeAspect="1"/>
            </p:cNvPicPr>
            <p:nvPr/>
          </p:nvPicPr>
          <p:blipFill>
            <a:blip r:embed="rId3"/>
            <a:stretch>
              <a:fillRect/>
            </a:stretch>
          </p:blipFill>
          <p:spPr>
            <a:xfrm>
              <a:off x="6264977" y="132126"/>
              <a:ext cx="2984363" cy="2617808"/>
            </a:xfrm>
            <a:prstGeom prst="rect">
              <a:avLst/>
            </a:prstGeom>
          </p:spPr>
        </p:pic>
        <p:pic>
          <p:nvPicPr>
            <p:cNvPr id="7" name="Picture 6">
              <a:extLst>
                <a:ext uri="{FF2B5EF4-FFF2-40B4-BE49-F238E27FC236}">
                  <a16:creationId xmlns:a16="http://schemas.microsoft.com/office/drawing/2014/main" id="{34FD0308-C4A3-4A60-9F18-D3CCB39C7BBD}"/>
                </a:ext>
              </a:extLst>
            </p:cNvPr>
            <p:cNvPicPr>
              <a:picLocks noChangeAspect="1"/>
            </p:cNvPicPr>
            <p:nvPr/>
          </p:nvPicPr>
          <p:blipFill>
            <a:blip r:embed="rId4"/>
            <a:stretch>
              <a:fillRect/>
            </a:stretch>
          </p:blipFill>
          <p:spPr>
            <a:xfrm>
              <a:off x="9169846" y="132126"/>
              <a:ext cx="2995260" cy="2617808"/>
            </a:xfrm>
            <a:prstGeom prst="rect">
              <a:avLst/>
            </a:prstGeom>
          </p:spPr>
        </p:pic>
        <p:pic>
          <p:nvPicPr>
            <p:cNvPr id="8" name="Picture 7">
              <a:extLst>
                <a:ext uri="{FF2B5EF4-FFF2-40B4-BE49-F238E27FC236}">
                  <a16:creationId xmlns:a16="http://schemas.microsoft.com/office/drawing/2014/main" id="{B05FD433-FCA1-4B2F-9AAF-695660A8B489}"/>
                </a:ext>
              </a:extLst>
            </p:cNvPr>
            <p:cNvPicPr>
              <a:picLocks noChangeAspect="1"/>
            </p:cNvPicPr>
            <p:nvPr/>
          </p:nvPicPr>
          <p:blipFill>
            <a:blip r:embed="rId5"/>
            <a:stretch>
              <a:fillRect/>
            </a:stretch>
          </p:blipFill>
          <p:spPr>
            <a:xfrm>
              <a:off x="6264977" y="2711323"/>
              <a:ext cx="2953428" cy="2612184"/>
            </a:xfrm>
            <a:prstGeom prst="rect">
              <a:avLst/>
            </a:prstGeom>
          </p:spPr>
        </p:pic>
        <p:pic>
          <p:nvPicPr>
            <p:cNvPr id="9" name="Picture 8">
              <a:extLst>
                <a:ext uri="{FF2B5EF4-FFF2-40B4-BE49-F238E27FC236}">
                  <a16:creationId xmlns:a16="http://schemas.microsoft.com/office/drawing/2014/main" id="{067CEDF4-6685-4DC7-8397-9BCFD23ED207}"/>
                </a:ext>
              </a:extLst>
            </p:cNvPr>
            <p:cNvPicPr>
              <a:picLocks noChangeAspect="1"/>
            </p:cNvPicPr>
            <p:nvPr/>
          </p:nvPicPr>
          <p:blipFill>
            <a:blip r:embed="rId6"/>
            <a:stretch>
              <a:fillRect/>
            </a:stretch>
          </p:blipFill>
          <p:spPr>
            <a:xfrm>
              <a:off x="9218405" y="2714135"/>
              <a:ext cx="2907501" cy="2612184"/>
            </a:xfrm>
            <a:prstGeom prst="rect">
              <a:avLst/>
            </a:prstGeom>
          </p:spPr>
        </p:pic>
        <p:pic>
          <p:nvPicPr>
            <p:cNvPr id="11" name="Picture 10">
              <a:extLst>
                <a:ext uri="{FF2B5EF4-FFF2-40B4-BE49-F238E27FC236}">
                  <a16:creationId xmlns:a16="http://schemas.microsoft.com/office/drawing/2014/main" id="{C462CA92-2A27-4B45-92AA-05CB753CF545}"/>
                </a:ext>
              </a:extLst>
            </p:cNvPr>
            <p:cNvPicPr>
              <a:picLocks noChangeAspect="1"/>
            </p:cNvPicPr>
            <p:nvPr/>
          </p:nvPicPr>
          <p:blipFill>
            <a:blip r:embed="rId7"/>
            <a:stretch>
              <a:fillRect/>
            </a:stretch>
          </p:blipFill>
          <p:spPr>
            <a:xfrm>
              <a:off x="9169846" y="5285749"/>
              <a:ext cx="2953429" cy="1039846"/>
            </a:xfrm>
            <a:prstGeom prst="rect">
              <a:avLst/>
            </a:prstGeom>
          </p:spPr>
        </p:pic>
        <p:pic>
          <p:nvPicPr>
            <p:cNvPr id="12" name="Picture 11">
              <a:extLst>
                <a:ext uri="{FF2B5EF4-FFF2-40B4-BE49-F238E27FC236}">
                  <a16:creationId xmlns:a16="http://schemas.microsoft.com/office/drawing/2014/main" id="{15214397-F266-4AF3-A1E7-360E55603D23}"/>
                </a:ext>
              </a:extLst>
            </p:cNvPr>
            <p:cNvPicPr>
              <a:picLocks noChangeAspect="1"/>
            </p:cNvPicPr>
            <p:nvPr/>
          </p:nvPicPr>
          <p:blipFill>
            <a:blip r:embed="rId8"/>
            <a:stretch>
              <a:fillRect/>
            </a:stretch>
          </p:blipFill>
          <p:spPr>
            <a:xfrm>
              <a:off x="6264977" y="5292519"/>
              <a:ext cx="2904870" cy="1531633"/>
            </a:xfrm>
            <a:prstGeom prst="rect">
              <a:avLst/>
            </a:prstGeom>
          </p:spPr>
        </p:pic>
        <p:pic>
          <p:nvPicPr>
            <p:cNvPr id="14" name="Picture 13">
              <a:extLst>
                <a:ext uri="{FF2B5EF4-FFF2-40B4-BE49-F238E27FC236}">
                  <a16:creationId xmlns:a16="http://schemas.microsoft.com/office/drawing/2014/main" id="{DFA90ECB-3D5F-4349-A184-F937ACAC2A91}"/>
                </a:ext>
              </a:extLst>
            </p:cNvPr>
            <p:cNvPicPr>
              <a:picLocks noChangeAspect="1"/>
            </p:cNvPicPr>
            <p:nvPr/>
          </p:nvPicPr>
          <p:blipFill>
            <a:blip r:embed="rId9"/>
            <a:stretch>
              <a:fillRect/>
            </a:stretch>
          </p:blipFill>
          <p:spPr>
            <a:xfrm>
              <a:off x="6688669" y="6353284"/>
              <a:ext cx="1065848" cy="507431"/>
            </a:xfrm>
            <a:prstGeom prst="rect">
              <a:avLst/>
            </a:prstGeom>
          </p:spPr>
        </p:pic>
      </p:grpSp>
      <p:pic>
        <p:nvPicPr>
          <p:cNvPr id="4" name="Picture 3">
            <a:extLst>
              <a:ext uri="{FF2B5EF4-FFF2-40B4-BE49-F238E27FC236}">
                <a16:creationId xmlns:a16="http://schemas.microsoft.com/office/drawing/2014/main" id="{7CDE74DB-1A2E-468A-A605-28462B9953B3}"/>
              </a:ext>
            </a:extLst>
          </p:cNvPr>
          <p:cNvPicPr>
            <a:picLocks noChangeAspect="1"/>
          </p:cNvPicPr>
          <p:nvPr/>
        </p:nvPicPr>
        <p:blipFill>
          <a:blip r:embed="rId10"/>
          <a:stretch>
            <a:fillRect/>
          </a:stretch>
        </p:blipFill>
        <p:spPr>
          <a:xfrm>
            <a:off x="7802851" y="6296563"/>
            <a:ext cx="4368758" cy="705709"/>
          </a:xfrm>
          <a:prstGeom prst="rect">
            <a:avLst/>
          </a:prstGeom>
        </p:spPr>
      </p:pic>
      <p:pic>
        <p:nvPicPr>
          <p:cNvPr id="13" name="Picture 12">
            <a:extLst>
              <a:ext uri="{FF2B5EF4-FFF2-40B4-BE49-F238E27FC236}">
                <a16:creationId xmlns:a16="http://schemas.microsoft.com/office/drawing/2014/main" id="{180EE894-2635-4B1A-B57B-B6FBE5AAECAE}"/>
              </a:ext>
            </a:extLst>
          </p:cNvPr>
          <p:cNvPicPr>
            <a:picLocks noChangeAspect="1"/>
          </p:cNvPicPr>
          <p:nvPr/>
        </p:nvPicPr>
        <p:blipFill>
          <a:blip r:embed="rId10"/>
          <a:stretch>
            <a:fillRect/>
          </a:stretch>
        </p:blipFill>
        <p:spPr>
          <a:xfrm>
            <a:off x="6313311" y="6777990"/>
            <a:ext cx="4368758" cy="296672"/>
          </a:xfrm>
          <a:prstGeom prst="rect">
            <a:avLst/>
          </a:prstGeom>
        </p:spPr>
      </p:pic>
      <p:sp>
        <p:nvSpPr>
          <p:cNvPr id="5" name="Rectangle: Rounded Corners 4">
            <a:extLst>
              <a:ext uri="{FF2B5EF4-FFF2-40B4-BE49-F238E27FC236}">
                <a16:creationId xmlns:a16="http://schemas.microsoft.com/office/drawing/2014/main" id="{1E510D29-B29A-41A7-A31B-36C80FA545F6}"/>
              </a:ext>
            </a:extLst>
          </p:cNvPr>
          <p:cNvSpPr/>
          <p:nvPr/>
        </p:nvSpPr>
        <p:spPr>
          <a:xfrm>
            <a:off x="382089" y="1508445"/>
            <a:ext cx="5224682" cy="1175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Built-in connectivity to 300+ SaaS cloud services, file providers, databases, web APIs, productivity apps, and more</a:t>
            </a:r>
          </a:p>
        </p:txBody>
      </p:sp>
      <p:sp>
        <p:nvSpPr>
          <p:cNvPr id="10" name="Rectangle: Rounded Corners 9">
            <a:extLst>
              <a:ext uri="{FF2B5EF4-FFF2-40B4-BE49-F238E27FC236}">
                <a16:creationId xmlns:a16="http://schemas.microsoft.com/office/drawing/2014/main" id="{AC8BCB20-E258-425E-9211-58A98AF5C44B}"/>
              </a:ext>
            </a:extLst>
          </p:cNvPr>
          <p:cNvSpPr/>
          <p:nvPr/>
        </p:nvSpPr>
        <p:spPr>
          <a:xfrm>
            <a:off x="430534" y="4761583"/>
            <a:ext cx="5224682" cy="1175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Connect to on-premises systems via Data Gateway </a:t>
            </a:r>
          </a:p>
        </p:txBody>
      </p:sp>
      <p:sp>
        <p:nvSpPr>
          <p:cNvPr id="20" name="Rectangle: Rounded Corners 19">
            <a:extLst>
              <a:ext uri="{FF2B5EF4-FFF2-40B4-BE49-F238E27FC236}">
                <a16:creationId xmlns:a16="http://schemas.microsoft.com/office/drawing/2014/main" id="{4AF4C196-9306-4ABB-862E-B4932F76F1BB}"/>
              </a:ext>
            </a:extLst>
          </p:cNvPr>
          <p:cNvSpPr/>
          <p:nvPr/>
        </p:nvSpPr>
        <p:spPr>
          <a:xfrm>
            <a:off x="430534" y="3055533"/>
            <a:ext cx="5224682" cy="1192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Pluggable extensibility via Custom Connectors to integrate existing LOB systems</a:t>
            </a:r>
          </a:p>
        </p:txBody>
      </p:sp>
    </p:spTree>
    <p:extLst>
      <p:ext uri="{BB962C8B-B14F-4D97-AF65-F5344CB8AC3E}">
        <p14:creationId xmlns:p14="http://schemas.microsoft.com/office/powerpoint/2010/main" val="27574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63998-8023-49D2-8E3C-628DDF606911}"/>
              </a:ext>
            </a:extLst>
          </p:cNvPr>
          <p:cNvSpPr>
            <a:spLocks noGrp="1"/>
          </p:cNvSpPr>
          <p:nvPr>
            <p:ph type="title"/>
          </p:nvPr>
        </p:nvSpPr>
        <p:spPr/>
        <p:txBody>
          <a:bodyPr/>
          <a:lstStyle/>
          <a:p>
            <a:r>
              <a:rPr lang="en-US" dirty="0"/>
              <a:t>Power Automate Mobile App</a:t>
            </a:r>
          </a:p>
        </p:txBody>
      </p:sp>
      <p:pic>
        <p:nvPicPr>
          <p:cNvPr id="4" name="Picture 3">
            <a:extLst>
              <a:ext uri="{FF2B5EF4-FFF2-40B4-BE49-F238E27FC236}">
                <a16:creationId xmlns:a16="http://schemas.microsoft.com/office/drawing/2014/main" id="{1A116753-C4B6-4E92-ACC8-D7A79C9A5091}"/>
              </a:ext>
            </a:extLst>
          </p:cNvPr>
          <p:cNvPicPr>
            <a:picLocks noChangeAspect="1"/>
          </p:cNvPicPr>
          <p:nvPr/>
        </p:nvPicPr>
        <p:blipFill>
          <a:blip r:embed="rId2"/>
          <a:stretch>
            <a:fillRect/>
          </a:stretch>
        </p:blipFill>
        <p:spPr>
          <a:xfrm>
            <a:off x="8786717" y="1928718"/>
            <a:ext cx="2920439" cy="2867340"/>
          </a:xfrm>
          <a:prstGeom prst="rect">
            <a:avLst/>
          </a:prstGeom>
        </p:spPr>
      </p:pic>
      <p:sp>
        <p:nvSpPr>
          <p:cNvPr id="6" name="TextBox 5">
            <a:extLst>
              <a:ext uri="{FF2B5EF4-FFF2-40B4-BE49-F238E27FC236}">
                <a16:creationId xmlns:a16="http://schemas.microsoft.com/office/drawing/2014/main" id="{4FDD7739-BFE9-4D1D-B73D-1EAC83D96B7F}"/>
              </a:ext>
            </a:extLst>
          </p:cNvPr>
          <p:cNvSpPr txBox="1"/>
          <p:nvPr/>
        </p:nvSpPr>
        <p:spPr>
          <a:xfrm>
            <a:off x="891690" y="2145282"/>
            <a:ext cx="7895027" cy="2308324"/>
          </a:xfrm>
          <a:prstGeom prst="rect">
            <a:avLst/>
          </a:prstGeom>
          <a:noFill/>
        </p:spPr>
        <p:txBody>
          <a:bodyPr wrap="square">
            <a:spAutoFit/>
          </a:bodyPr>
          <a:lstStyle/>
          <a:p>
            <a:r>
              <a:rPr lang="en-US" sz="2400" dirty="0"/>
              <a:t>Download the Power Automate mobile app for Android, iOS, or Windows Phone. With this app, you can:</a:t>
            </a:r>
          </a:p>
          <a:p>
            <a:endParaRPr lang="en-US" sz="2400" dirty="0"/>
          </a:p>
          <a:p>
            <a:pPr marL="285750" indent="-285750">
              <a:buFont typeface="Arial" panose="020B0604020202020204" pitchFamily="34" charset="0"/>
              <a:buChar char="•"/>
            </a:pPr>
            <a:r>
              <a:rPr lang="en-US" sz="2400" dirty="0"/>
              <a:t>Monitor flow activity</a:t>
            </a:r>
          </a:p>
          <a:p>
            <a:pPr marL="285750" indent="-285750">
              <a:buFont typeface="Arial" panose="020B0604020202020204" pitchFamily="34" charset="0"/>
              <a:buChar char="•"/>
            </a:pPr>
            <a:r>
              <a:rPr lang="en-US" sz="2400" dirty="0"/>
              <a:t>Manage your flows </a:t>
            </a:r>
          </a:p>
          <a:p>
            <a:pPr marL="285750" indent="-285750">
              <a:buFont typeface="Arial" panose="020B0604020202020204" pitchFamily="34" charset="0"/>
              <a:buChar char="•"/>
            </a:pPr>
            <a:r>
              <a:rPr lang="en-US" sz="2400" dirty="0"/>
              <a:t>Create flows from templates</a:t>
            </a:r>
          </a:p>
        </p:txBody>
      </p:sp>
    </p:spTree>
    <p:extLst>
      <p:ext uri="{BB962C8B-B14F-4D97-AF65-F5344CB8AC3E}">
        <p14:creationId xmlns:p14="http://schemas.microsoft.com/office/powerpoint/2010/main" val="553385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2583350-5E6E-4ADA-9876-FC67F531BE21}"/>
              </a:ext>
            </a:extLst>
          </p:cNvPr>
          <p:cNvSpPr>
            <a:spLocks noGrp="1"/>
          </p:cNvSpPr>
          <p:nvPr>
            <p:ph type="title"/>
          </p:nvPr>
        </p:nvSpPr>
        <p:spPr>
          <a:xfrm>
            <a:off x="341646" y="682721"/>
            <a:ext cx="11624277" cy="425950"/>
          </a:xfrm>
        </p:spPr>
        <p:txBody>
          <a:bodyPr vert="horz" wrap="square" lIns="0" tIns="0" rIns="0" bIns="0" rtlCol="0" anchor="t">
            <a:spAutoFit/>
          </a:bodyPr>
          <a:lstStyle/>
          <a:p>
            <a:pPr>
              <a:lnSpc>
                <a:spcPts val="3137"/>
              </a:lnSpc>
            </a:pPr>
            <a:r>
              <a:rPr lang="en-US" dirty="0">
                <a:solidFill>
                  <a:schemeClr val="tx1"/>
                </a:solidFill>
                <a:latin typeface="Segoe UI Semilight" panose="020B0402040204020203" pitchFamily="34" charset="0"/>
                <a:cs typeface="Segoe UI Semilight" panose="020B0402040204020203" pitchFamily="34" charset="0"/>
              </a:rPr>
              <a:t>Office 365 licenses that include Power Automate</a:t>
            </a:r>
          </a:p>
        </p:txBody>
      </p:sp>
      <p:sp>
        <p:nvSpPr>
          <p:cNvPr id="2" name="TextBox 1">
            <a:extLst>
              <a:ext uri="{FF2B5EF4-FFF2-40B4-BE49-F238E27FC236}">
                <a16:creationId xmlns:a16="http://schemas.microsoft.com/office/drawing/2014/main" id="{EE3CA1C0-6314-4B75-90CF-C5C576E09D3E}"/>
              </a:ext>
            </a:extLst>
          </p:cNvPr>
          <p:cNvSpPr txBox="1"/>
          <p:nvPr/>
        </p:nvSpPr>
        <p:spPr>
          <a:xfrm>
            <a:off x="486980" y="1591671"/>
            <a:ext cx="5867868" cy="4001095"/>
          </a:xfrm>
          <a:prstGeom prst="rect">
            <a:avLst/>
          </a:prstGeom>
          <a:noFill/>
        </p:spPr>
        <p:txBody>
          <a:bodyPr wrap="square" lIns="0" tIns="0" rIns="0" bIns="0" rtlCol="0">
            <a:spAutoFit/>
          </a:bodyPr>
          <a:lstStyle/>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Business Essentials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A5 for Students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Business Premium</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Education E3 for Faculty</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A1 for Faculty</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Education E3 for Students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A1 for Students</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Education for Homeschool for Faculty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A1 Plus for Faculty</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Education for Homeschool for Students</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A1 Plus for Students</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E1 </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260A2473-E581-4977-8370-FDB2AD6B6B0A}"/>
              </a:ext>
            </a:extLst>
          </p:cNvPr>
          <p:cNvSpPr txBox="1"/>
          <p:nvPr/>
        </p:nvSpPr>
        <p:spPr>
          <a:xfrm>
            <a:off x="6444514" y="1512948"/>
            <a:ext cx="5613556" cy="4001095"/>
          </a:xfrm>
          <a:prstGeom prst="rect">
            <a:avLst/>
          </a:prstGeom>
          <a:noFill/>
        </p:spPr>
        <p:txBody>
          <a:bodyPr wrap="square" lIns="0" tIns="0" rIns="0" bIns="0" rtlCol="0">
            <a:spAutoFit/>
          </a:bodyPr>
          <a:lstStyle/>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A3 for Faculty</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E2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A3 for Students</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E3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A3 for Student Use Benefit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E3 Developer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A5 for Student Use Benefit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E3 without ProPlus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A5</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E5</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A5 for Faculty</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F1 </a:t>
            </a:r>
          </a:p>
          <a:p>
            <a:pPr algn="l"/>
            <a:endPar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2837380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F822-9C40-4382-8A19-EC83DF629052}"/>
              </a:ext>
            </a:extLst>
          </p:cNvPr>
          <p:cNvSpPr>
            <a:spLocks noGrp="1"/>
          </p:cNvSpPr>
          <p:nvPr>
            <p:ph type="title"/>
          </p:nvPr>
        </p:nvSpPr>
        <p:spPr>
          <a:xfrm>
            <a:off x="586740" y="405428"/>
            <a:ext cx="11018520" cy="397545"/>
          </a:xfrm>
        </p:spPr>
        <p:txBody>
          <a:bodyPr>
            <a:normAutofit fontScale="90000"/>
          </a:bodyPr>
          <a:lstStyle/>
          <a:p>
            <a:pPr defTabSz="914367">
              <a:lnSpc>
                <a:spcPts val="3137"/>
              </a:lnSpc>
              <a:defRPr/>
            </a:pPr>
            <a:r>
              <a:rPr lang="en-US" spc="-49" dirty="0">
                <a:solidFill>
                  <a:srgbClr val="3C3C41"/>
                </a:solidFill>
              </a:rPr>
              <a:t>Summary of Power Automate for Office 365</a:t>
            </a:r>
          </a:p>
        </p:txBody>
      </p:sp>
      <p:graphicFrame>
        <p:nvGraphicFramePr>
          <p:cNvPr id="6" name="Table 5">
            <a:extLst>
              <a:ext uri="{FF2B5EF4-FFF2-40B4-BE49-F238E27FC236}">
                <a16:creationId xmlns:a16="http://schemas.microsoft.com/office/drawing/2014/main" id="{149BBC4B-987B-4BEC-A1D3-7F67FC743A81}"/>
              </a:ext>
            </a:extLst>
          </p:cNvPr>
          <p:cNvGraphicFramePr>
            <a:graphicFrameLocks noGrp="1"/>
          </p:cNvGraphicFramePr>
          <p:nvPr/>
        </p:nvGraphicFramePr>
        <p:xfrm>
          <a:off x="586740" y="1180509"/>
          <a:ext cx="11018519" cy="4496981"/>
        </p:xfrm>
        <a:graphic>
          <a:graphicData uri="http://schemas.openxmlformats.org/drawingml/2006/table">
            <a:tbl>
              <a:tblPr firstRow="1">
                <a:effectLst/>
              </a:tblPr>
              <a:tblGrid>
                <a:gridCol w="2842296">
                  <a:extLst>
                    <a:ext uri="{9D8B030D-6E8A-4147-A177-3AD203B41FA5}">
                      <a16:colId xmlns:a16="http://schemas.microsoft.com/office/drawing/2014/main" val="185368794"/>
                    </a:ext>
                  </a:extLst>
                </a:gridCol>
                <a:gridCol w="5333927">
                  <a:extLst>
                    <a:ext uri="{9D8B030D-6E8A-4147-A177-3AD203B41FA5}">
                      <a16:colId xmlns:a16="http://schemas.microsoft.com/office/drawing/2014/main" val="2549234307"/>
                    </a:ext>
                  </a:extLst>
                </a:gridCol>
                <a:gridCol w="2842296">
                  <a:extLst>
                    <a:ext uri="{9D8B030D-6E8A-4147-A177-3AD203B41FA5}">
                      <a16:colId xmlns:a16="http://schemas.microsoft.com/office/drawing/2014/main" val="161526606"/>
                    </a:ext>
                  </a:extLst>
                </a:gridCol>
              </a:tblGrid>
              <a:tr h="677739">
                <a:tc gridSpan="2">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dirty="0">
                          <a:latin typeface="+mj-lt"/>
                        </a:rPr>
                        <a:t>Plans and capabilities</a:t>
                      </a:r>
                      <a:endParaRPr lang="en-US" sz="1600" b="0" kern="1200" dirty="0">
                        <a:gradFill>
                          <a:gsLst>
                            <a:gs pos="0">
                              <a:schemeClr val="bg2"/>
                            </a:gs>
                            <a:gs pos="100000">
                              <a:schemeClr val="bg1"/>
                            </a:gs>
                          </a:gsLst>
                          <a:lin ang="5400000" scaled="0"/>
                        </a:gradFill>
                        <a:latin typeface="+mj-lt"/>
                        <a:ea typeface="+mn-ea"/>
                        <a:cs typeface="+mn-cs"/>
                      </a:endParaRPr>
                    </a:p>
                  </a:txBody>
                  <a:tcPr marL="91401" marR="91401" marT="45700" marB="4570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hMerge="1">
                  <a:txBody>
                    <a:bodyPr/>
                    <a:lstStyle/>
                    <a:p>
                      <a:pPr marL="0" algn="l" defTabSz="932742" rtl="0" eaLnBrk="1" latinLnBrk="0" hangingPunct="1"/>
                      <a:endParaRPr lang="en-US" sz="1400" b="0" kern="1200">
                        <a:gradFill>
                          <a:gsLst>
                            <a:gs pos="0">
                              <a:schemeClr val="bg2"/>
                            </a:gs>
                            <a:gs pos="100000">
                              <a:schemeClr val="bg1"/>
                            </a:gs>
                          </a:gsLst>
                          <a:lin ang="5400000" scaled="0"/>
                        </a:gradFill>
                        <a:latin typeface="+mj-lt"/>
                        <a:ea typeface="+mn-ea"/>
                        <a:cs typeface="+mn-cs"/>
                      </a:endParaRP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3C3C41"/>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algn="ctr" defTabSz="932742" rtl="0" eaLnBrk="1" latinLnBrk="0" hangingPunct="1"/>
                      <a:r>
                        <a:rPr lang="en-US" sz="1600" b="0" kern="1200" dirty="0">
                          <a:latin typeface="+mj-lt"/>
                        </a:rPr>
                        <a:t>Power Automate</a:t>
                      </a:r>
                    </a:p>
                    <a:p>
                      <a:pPr marL="0" algn="ctr" defTabSz="932742" rtl="0" eaLnBrk="1" latinLnBrk="0" hangingPunct="1"/>
                      <a:r>
                        <a:rPr lang="en-US" sz="1600" b="0" kern="1200" dirty="0">
                          <a:latin typeface="+mj-lt"/>
                        </a:rPr>
                        <a:t> for Office 365</a:t>
                      </a:r>
                      <a:endParaRPr lang="en-US" sz="1600" b="0" kern="1200" dirty="0">
                        <a:solidFill>
                          <a:schemeClr val="bg1"/>
                        </a:solidFill>
                        <a:latin typeface="+mj-lt"/>
                        <a:ea typeface="+mn-ea"/>
                        <a:cs typeface="+mn-cs"/>
                      </a:endParaRPr>
                    </a:p>
                  </a:txBody>
                  <a:tcPr marL="91401" marR="91401" marT="45700" marB="4570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4080867956"/>
                  </a:ext>
                </a:extLst>
              </a:tr>
              <a:tr h="545606">
                <a:tc rowSpan="2">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kern="1200" noProof="0" dirty="0">
                          <a:solidFill>
                            <a:srgbClr val="002060"/>
                          </a:solidFill>
                          <a:latin typeface="+mj-lt"/>
                          <a:ea typeface="+mn-ea"/>
                          <a:cs typeface="+mn-cs"/>
                        </a:rPr>
                        <a:t>Execute workflows</a:t>
                      </a:r>
                      <a:endParaRPr lang="en-US" sz="1400" b="0" kern="1200" dirty="0">
                        <a:solidFill>
                          <a:srgbClr val="002060"/>
                        </a:solidFill>
                        <a:latin typeface="+mj-lt"/>
                        <a:ea typeface="+mn-ea"/>
                        <a:cs typeface="+mn-cs"/>
                      </a:endParaRPr>
                    </a:p>
                  </a:txBody>
                  <a:tcPr marL="89642" marR="89642" marT="44821" marB="44821"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dirty="0">
                          <a:latin typeface="+mn-lt"/>
                        </a:rPr>
                        <a:t>Number of flow runs per month</a:t>
                      </a:r>
                      <a:endParaRPr lang="en-US" sz="1400" b="0" kern="12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mn-lt"/>
                        </a:rPr>
                        <a:t>Unlimited</a:t>
                      </a:r>
                      <a:r>
                        <a:rPr kumimoji="0" lang="en-US" sz="1400" u="none" strike="noStrike" kern="1200" cap="none" spc="0" normalizeH="0" baseline="30000" noProof="0" dirty="0">
                          <a:ln>
                            <a:noFill/>
                          </a:ln>
                          <a:effectLst/>
                          <a:uLnTx/>
                          <a:uFillTx/>
                          <a:latin typeface="+mn-lt"/>
                        </a:rPr>
                        <a:t>1</a:t>
                      </a:r>
                      <a:endParaRPr kumimoji="0" lang="en-US" sz="1400" b="0" i="0" u="none" strike="noStrike" kern="1200" cap="none" spc="0" normalizeH="0" baseline="30000" noProof="0" dirty="0">
                        <a:ln>
                          <a:noFill/>
                        </a:ln>
                        <a:solidFill>
                          <a:srgbClr val="505050"/>
                        </a:solidFill>
                        <a:effectLst/>
                        <a:uLnTx/>
                        <a:uFillTx/>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4319042"/>
                  </a:ext>
                </a:extLst>
              </a:tr>
              <a:tr h="545606">
                <a:tc vMerge="1">
                  <a:txBody>
                    <a:bodyPr/>
                    <a:lstStyle/>
                    <a:p>
                      <a:pPr marL="0" algn="ctr" defTabSz="932742" rtl="0" eaLnBrk="1" latinLnBrk="0" hangingPunct="1"/>
                      <a:endParaRPr lang="en-US" sz="1100" b="1" kern="1200">
                        <a:solidFill>
                          <a:schemeClr val="bg1"/>
                        </a:solidFill>
                        <a:latin typeface="+mj-lt"/>
                        <a:ea typeface="+mn-ea"/>
                        <a:cs typeface="+mn-cs"/>
                      </a:endParaRPr>
                    </a:p>
                  </a:txBody>
                  <a:tcPr marL="0" marR="0" marT="0" marB="0" anchor="ctr">
                    <a:lnL w="12700" cap="flat" cmpd="sng" algn="ctr">
                      <a:solidFill>
                        <a:srgbClr val="75757A"/>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rgbClr val="D3D3D3"/>
                      </a:solidFill>
                      <a:prstDash val="solid"/>
                      <a:round/>
                      <a:headEnd type="none" w="med" len="med"/>
                      <a:tailEnd type="none" w="med" len="med"/>
                    </a:lnB>
                    <a:solidFill>
                      <a:srgbClr val="75757A"/>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dirty="0">
                          <a:latin typeface="+mn-lt"/>
                        </a:rPr>
                        <a:t>Use business process flows for multi-stage processes</a:t>
                      </a:r>
                      <a:endParaRPr lang="en-US" sz="1400" b="0" kern="12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a:t>
                      </a:r>
                      <a:endParaRPr kumimoji="0" lang="en-US" sz="2000" b="1" i="0" u="none" strike="noStrike" kern="1200" cap="none" spc="0" normalizeH="0" baseline="0" noProof="0" dirty="0">
                        <a:ln>
                          <a:noFill/>
                        </a:ln>
                        <a:solidFill>
                          <a:schemeClr val="tx1"/>
                        </a:solidFill>
                        <a:effectLst/>
                        <a:uLnTx/>
                        <a:uFillTx/>
                        <a:latin typeface="Segoe UI"/>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00547621"/>
                  </a:ext>
                </a:extLst>
              </a:tr>
              <a:tr h="545606">
                <a:tc rowSpan="3">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b="0" kern="1200" dirty="0">
                          <a:solidFill>
                            <a:srgbClr val="002060"/>
                          </a:solidFill>
                          <a:latin typeface="+mj-lt"/>
                          <a:ea typeface="+mn-ea"/>
                          <a:cs typeface="+mn-cs"/>
                        </a:rPr>
                        <a:t>Connect to your data</a:t>
                      </a:r>
                    </a:p>
                  </a:txBody>
                  <a:tcPr marL="91414" marR="0"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b="0" kern="1200" dirty="0">
                          <a:solidFill>
                            <a:srgbClr val="505050"/>
                          </a:solidFill>
                          <a:latin typeface="+mn-lt"/>
                          <a:ea typeface="+mn-ea"/>
                          <a:cs typeface="+mn-cs"/>
                        </a:rPr>
                        <a:t>Connect to Office 365 data</a:t>
                      </a:r>
                    </a:p>
                  </a:txBody>
                  <a:tcPr marL="91401" marR="91401" marT="9142" marB="914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dk1"/>
                          </a:solidFill>
                          <a:effectLst/>
                          <a:uLnTx/>
                          <a:uFillTx/>
                          <a:latin typeface="+mn-lt"/>
                          <a:ea typeface="+mn-ea"/>
                          <a:cs typeface="+mn-cs"/>
                        </a:rPr>
                        <a:t>Yes</a:t>
                      </a: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18047893"/>
                  </a:ext>
                </a:extLst>
              </a:tr>
              <a:tr h="545606">
                <a:tc vMerge="1">
                  <a:txBody>
                    <a:bodyPr/>
                    <a:lstStyle/>
                    <a:p>
                      <a:pPr marL="0" algn="l" defTabSz="932742" rtl="0" eaLnBrk="1" latinLnBrk="0" hangingPunct="1"/>
                      <a:endParaRPr lang="en-US" sz="1400" b="0" kern="1200">
                        <a:solidFill>
                          <a:schemeClr val="bg1"/>
                        </a:solidFill>
                        <a:latin typeface="+mj-lt"/>
                        <a:ea typeface="+mn-ea"/>
                        <a:cs typeface="+mn-cs"/>
                      </a:endParaRPr>
                    </a:p>
                  </a:txBody>
                  <a:tcPr marL="93247" marR="0" marT="0" marB="0" anchor="ctr">
                    <a:lnR w="19050" cap="flat" cmpd="sng" algn="ctr">
                      <a:noFill/>
                      <a:prstDash val="solid"/>
                      <a:round/>
                      <a:headEnd type="none" w="med" len="med"/>
                      <a:tailEnd type="none" w="med" len="med"/>
                    </a:lnR>
                    <a:solidFill>
                      <a:srgbClr val="737373"/>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kern="1200" dirty="0">
                          <a:latin typeface="+mn-lt"/>
                        </a:rPr>
                        <a:t>Use pre-built connectors</a:t>
                      </a:r>
                      <a:endParaRPr lang="en-US" sz="1400" b="0" kern="1200" dirty="0">
                        <a:solidFill>
                          <a:srgbClr val="505050"/>
                        </a:solidFill>
                        <a:latin typeface="+mn-lt"/>
                        <a:ea typeface="+mn-ea"/>
                        <a:cs typeface="+mn-cs"/>
                      </a:endParaRPr>
                    </a:p>
                  </a:txBody>
                  <a:tcPr marL="91401" marR="91401" marT="9142" marB="914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dk1"/>
                          </a:solidFill>
                          <a:effectLst/>
                          <a:uLnTx/>
                          <a:uFillTx/>
                          <a:latin typeface="+mn-lt"/>
                          <a:ea typeface="+mn-ea"/>
                          <a:cs typeface="+mn-cs"/>
                          <a:sym typeface="Wingdings" panose="05000000000000000000" pitchFamily="2" charset="2"/>
                        </a:rPr>
                        <a:t>Standard Connectors only</a:t>
                      </a:r>
                      <a:endParaRPr kumimoji="0" lang="en-US" sz="1400" u="none" strike="noStrike" kern="1200" cap="none" spc="0" normalizeH="0" baseline="0" noProof="0" dirty="0">
                        <a:ln>
                          <a:noFill/>
                        </a:ln>
                        <a:solidFill>
                          <a:schemeClr val="dk1"/>
                        </a:solidFill>
                        <a:effectLst/>
                        <a:uLnTx/>
                        <a:uFillTx/>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47872314"/>
                  </a:ext>
                </a:extLst>
              </a:tr>
              <a:tr h="545606">
                <a:tc vMerge="1">
                  <a:txBody>
                    <a:bodyPr/>
                    <a:lstStyle/>
                    <a:p>
                      <a:pPr marL="0" algn="ctr" defTabSz="932742" rtl="0" eaLnBrk="1" latinLnBrk="0" hangingPunct="1"/>
                      <a:endParaRPr lang="en-US" sz="1100" b="1" kern="1200">
                        <a:solidFill>
                          <a:schemeClr val="bg1"/>
                        </a:solidFill>
                        <a:latin typeface="+mj-lt"/>
                        <a:ea typeface="+mn-ea"/>
                        <a:cs typeface="+mn-cs"/>
                      </a:endParaRPr>
                    </a:p>
                  </a:txBody>
                  <a:tcPr marL="91427" marR="91427" marT="45713" marB="45713" vert="vert270">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solidFill>
                      <a:srgbClr val="75757A"/>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kern="1200" dirty="0">
                          <a:latin typeface="+mn-lt"/>
                        </a:rPr>
                        <a:t>Use custom and on-premises connectors</a:t>
                      </a:r>
                      <a:endParaRPr lang="en-US" sz="1400" b="0" kern="12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a:t>
                      </a:r>
                      <a:endParaRPr kumimoji="0" lang="en-US" sz="2000" b="1" i="0" u="none" strike="noStrike" kern="1200" cap="none" spc="0" normalizeH="0" baseline="0" noProof="0" dirty="0">
                        <a:ln>
                          <a:noFill/>
                        </a:ln>
                        <a:solidFill>
                          <a:srgbClr val="3C3C41"/>
                        </a:solidFill>
                        <a:effectLst/>
                        <a:uLnTx/>
                        <a:uFillTx/>
                        <a:latin typeface="Segoe UI"/>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178589"/>
                  </a:ext>
                </a:extLst>
              </a:tr>
              <a:tr h="545606">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b="0" kern="1200" dirty="0">
                          <a:solidFill>
                            <a:srgbClr val="002060"/>
                          </a:solidFill>
                          <a:latin typeface="+mj-lt"/>
                          <a:ea typeface="+mn-ea"/>
                          <a:cs typeface="+mn-cs"/>
                        </a:rPr>
                        <a:t>Store and manage data</a:t>
                      </a:r>
                    </a:p>
                  </a:txBody>
                  <a:tcPr marL="91414" marR="0"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kern="1200" dirty="0">
                          <a:latin typeface="+mn-lt"/>
                        </a:rPr>
                        <a:t>Utilize Common Data Service</a:t>
                      </a:r>
                      <a:endParaRPr lang="en-US" sz="1400" b="0" kern="12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a:t>
                      </a:r>
                      <a:endParaRPr kumimoji="0" lang="en-US" sz="2000" b="1" i="0" u="none" strike="noStrike" kern="1200" cap="none" spc="0" normalizeH="0" baseline="0" noProof="0" dirty="0">
                        <a:ln>
                          <a:noFill/>
                        </a:ln>
                        <a:solidFill>
                          <a:srgbClr val="3C3C41"/>
                        </a:solidFill>
                        <a:effectLst/>
                        <a:uLnTx/>
                        <a:uFillTx/>
                        <a:latin typeface="Segoe UI"/>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50255133"/>
                  </a:ext>
                </a:extLst>
              </a:tr>
              <a:tr h="545606">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Segoe UI Semibold"/>
                          <a:ea typeface="+mn-ea"/>
                          <a:cs typeface="+mn-cs"/>
                        </a:rPr>
                        <a:t>Per license capacity</a:t>
                      </a:r>
                      <a:r>
                        <a:rPr kumimoji="0" lang="en-US" sz="1400" b="0" i="0" u="none" strike="noStrike" kern="1200" cap="none" spc="0" normalizeH="0" baseline="30000" noProof="0" dirty="0">
                          <a:ln>
                            <a:noFill/>
                          </a:ln>
                          <a:solidFill>
                            <a:srgbClr val="002060"/>
                          </a:solidFill>
                          <a:effectLst/>
                          <a:uLnTx/>
                          <a:uFillTx/>
                          <a:latin typeface="Segoe UI Semibold"/>
                          <a:ea typeface="+mn-ea"/>
                          <a:cs typeface="+mn-cs"/>
                        </a:rPr>
                        <a:t>1</a:t>
                      </a:r>
                      <a:endParaRPr kumimoji="0" lang="en-US" sz="1400" b="0" i="0" u="none" strike="noStrike" kern="1200" cap="none" spc="0" normalizeH="0" baseline="30000" noProof="0" dirty="0">
                        <a:ln>
                          <a:noFill/>
                        </a:ln>
                        <a:solidFill>
                          <a:srgbClr val="002060"/>
                        </a:solidFill>
                        <a:effectLst/>
                        <a:uLnTx/>
                        <a:uFillTx/>
                        <a:latin typeface="Segoe UI Semibold"/>
                        <a:ea typeface="+mn-ea"/>
                        <a:cs typeface="Segoe UI Semibold" panose="020B0702040204020203" pitchFamily="34" charset="0"/>
                      </a:endParaRPr>
                    </a:p>
                  </a:txBody>
                  <a:tcPr marL="93247" marR="93247"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dirty="0">
                          <a:latin typeface="+mn-lt"/>
                        </a:rPr>
                        <a:t>Daily API Requests</a:t>
                      </a:r>
                      <a:r>
                        <a:rPr lang="en-US" sz="1400" kern="1200" baseline="30000" dirty="0">
                          <a:latin typeface="+mn-lt"/>
                        </a:rPr>
                        <a:t>1</a:t>
                      </a:r>
                      <a:endParaRPr lang="en-US" sz="1400" b="0" kern="1200" baseline="30000" dirty="0">
                        <a:solidFill>
                          <a:srgbClr val="505050"/>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dk1"/>
                          </a:solidFill>
                          <a:effectLst/>
                          <a:uLnTx/>
                          <a:uFillTx/>
                          <a:latin typeface="+mn-lt"/>
                          <a:ea typeface="+mn-ea"/>
                          <a:cs typeface="+mn-cs"/>
                        </a:rPr>
                        <a:t>2,000</a:t>
                      </a: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82782986"/>
                  </a:ext>
                </a:extLst>
              </a:tr>
            </a:tbl>
          </a:graphicData>
        </a:graphic>
      </p:graphicFrame>
      <p:sp>
        <p:nvSpPr>
          <p:cNvPr id="7" name="TextBox 6">
            <a:extLst>
              <a:ext uri="{FF2B5EF4-FFF2-40B4-BE49-F238E27FC236}">
                <a16:creationId xmlns:a16="http://schemas.microsoft.com/office/drawing/2014/main" id="{912A79FF-07A2-4AB6-99B6-3CDAE875EE86}"/>
              </a:ext>
            </a:extLst>
          </p:cNvPr>
          <p:cNvSpPr txBox="1"/>
          <p:nvPr/>
        </p:nvSpPr>
        <p:spPr>
          <a:xfrm>
            <a:off x="586740" y="6304083"/>
            <a:ext cx="10779168" cy="492390"/>
          </a:xfrm>
          <a:prstGeom prst="rect">
            <a:avLst/>
          </a:prstGeom>
          <a:noFill/>
        </p:spPr>
        <p:txBody>
          <a:bodyPr wrap="square" lIns="0" tIns="91414" rIns="91414" bIns="91414" rtlCol="0" anchor="t">
            <a:spAutoFit/>
          </a:bodyPr>
          <a:lstStyle/>
          <a:p>
            <a:pPr marL="0" marR="0" lvl="0" indent="0" defTabSz="914049"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30000" noProof="0" dirty="0">
                <a:ln>
                  <a:noFill/>
                </a:ln>
                <a:solidFill>
                  <a:srgbClr val="000000"/>
                </a:solidFill>
                <a:effectLst/>
                <a:uLnTx/>
                <a:uFillTx/>
              </a:rPr>
              <a:t>1 </a:t>
            </a:r>
            <a:r>
              <a:rPr kumimoji="0" lang="en-US" sz="1000" b="0" i="0" u="none" strike="noStrike" kern="0" cap="none" spc="0" normalizeH="0" baseline="0" noProof="0" dirty="0">
                <a:ln>
                  <a:noFill/>
                </a:ln>
                <a:solidFill>
                  <a:srgbClr val="333333"/>
                </a:solidFill>
                <a:effectLst/>
                <a:uLnTx/>
                <a:uFillTx/>
              </a:rPr>
              <a:t>Usage capacity is across both Power Apps and Power Automate; </a:t>
            </a:r>
            <a:r>
              <a:rPr kumimoji="0" lang="en-US" sz="1000" b="0" i="0" u="none" strike="noStrike" kern="0" cap="none" spc="0" normalizeH="0" baseline="0" noProof="0" dirty="0">
                <a:ln>
                  <a:noFill/>
                </a:ln>
                <a:solidFill>
                  <a:srgbClr val="000000"/>
                </a:solidFill>
                <a:effectLst/>
                <a:uLnTx/>
                <a:uFillTx/>
                <a:latin typeface="Segoe UI Semibold"/>
              </a:rPr>
              <a:t>“Power Apps and Power Automate capacity add-on” </a:t>
            </a:r>
            <a:r>
              <a:rPr kumimoji="0" lang="en-US" sz="1000" b="0" i="0" u="none" strike="noStrike" kern="0" cap="none" spc="0" normalizeH="0" baseline="0" noProof="0" dirty="0">
                <a:ln>
                  <a:noFill/>
                </a:ln>
                <a:solidFill>
                  <a:srgbClr val="000000"/>
                </a:solidFill>
                <a:effectLst/>
                <a:uLnTx/>
                <a:uFillTx/>
              </a:rPr>
              <a:t>can be purchased to increase daily service limits. More details at </a:t>
            </a:r>
            <a:r>
              <a:rPr kumimoji="0" lang="en-US" sz="1000" b="0" i="0" u="sng" strike="noStrike" kern="0" cap="none" spc="0" normalizeH="0" baseline="0" noProof="0" dirty="0">
                <a:ln>
                  <a:noFill/>
                </a:ln>
                <a:solidFill>
                  <a:srgbClr val="000000"/>
                </a:solidFill>
                <a:effectLst/>
                <a:uLnTx/>
                <a:uFillTx/>
                <a:hlinkClick r:id="rId3"/>
              </a:rPr>
              <a:t>http://aka.ms/platformlimits</a:t>
            </a:r>
            <a:endParaRPr kumimoji="0" lang="en-US" sz="980" b="0" i="0" u="none" strike="noStrike" kern="0" cap="none" spc="0" normalizeH="0" baseline="0" noProof="0" dirty="0">
              <a:ln>
                <a:noFill/>
              </a:ln>
              <a:solidFill>
                <a:srgbClr val="3C3C41"/>
              </a:solidFill>
              <a:effectLst/>
              <a:uLnTx/>
              <a:uFillTx/>
              <a:ea typeface="+mn-lt"/>
              <a:cs typeface="Segoe UI"/>
            </a:endParaRPr>
          </a:p>
        </p:txBody>
      </p:sp>
    </p:spTree>
    <p:extLst>
      <p:ext uri="{BB962C8B-B14F-4D97-AF65-F5344CB8AC3E}">
        <p14:creationId xmlns:p14="http://schemas.microsoft.com/office/powerpoint/2010/main" val="2410764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0" y="244810"/>
            <a:ext cx="11306326" cy="1325563"/>
          </a:xfrm>
        </p:spPr>
        <p:txBody>
          <a:bodyPr>
            <a:normAutofit/>
          </a:bodyPr>
          <a:lstStyle/>
          <a:p>
            <a:pPr algn="l"/>
            <a:r>
              <a:rPr lang="en-US" sz="4000" dirty="0"/>
              <a:t>Approval Tasks in Power Automate</a:t>
            </a:r>
          </a:p>
        </p:txBody>
      </p:sp>
      <p:sp>
        <p:nvSpPr>
          <p:cNvPr id="3" name="Content Placeholder 2">
            <a:extLst>
              <a:ext uri="{FF2B5EF4-FFF2-40B4-BE49-F238E27FC236}">
                <a16:creationId xmlns:a16="http://schemas.microsoft.com/office/drawing/2014/main" id="{397EFE3C-103F-468B-BBA2-1D8E61F543BB}"/>
              </a:ext>
            </a:extLst>
          </p:cNvPr>
          <p:cNvSpPr>
            <a:spLocks noGrp="1"/>
          </p:cNvSpPr>
          <p:nvPr>
            <p:ph idx="1"/>
          </p:nvPr>
        </p:nvSpPr>
        <p:spPr>
          <a:xfrm>
            <a:off x="376330" y="1690688"/>
            <a:ext cx="11450711" cy="1715597"/>
          </a:xfrm>
        </p:spPr>
        <p:txBody>
          <a:bodyPr>
            <a:normAutofit lnSpcReduction="10000"/>
          </a:bodyPr>
          <a:lstStyle/>
          <a:p>
            <a:pPr marL="0" indent="0">
              <a:buNone/>
            </a:pPr>
            <a:r>
              <a:rPr lang="en-US" sz="2200" dirty="0"/>
              <a:t>With Power Automate, you can manage the approval of documents or processes across several services, including SharePoint, Dynamics 365, Salesforce, OneDrive for Business, Zendesk, or WordPress.</a:t>
            </a:r>
          </a:p>
          <a:p>
            <a:pPr marL="0" indent="0">
              <a:buNone/>
            </a:pPr>
            <a:r>
              <a:rPr lang="en-US" sz="2200" dirty="0"/>
              <a:t>To create an approval workflow, add the Approvals - Start an approval action to any flow. After you add this action, your flow can manage the approval of documents or processes.</a:t>
            </a:r>
          </a:p>
          <a:p>
            <a:pPr marL="0" indent="0">
              <a:buNone/>
            </a:pPr>
            <a:endParaRPr lang="en-US" sz="2200" dirty="0"/>
          </a:p>
        </p:txBody>
      </p:sp>
      <p:pic>
        <p:nvPicPr>
          <p:cNvPr id="5" name="Picture 4">
            <a:extLst>
              <a:ext uri="{FF2B5EF4-FFF2-40B4-BE49-F238E27FC236}">
                <a16:creationId xmlns:a16="http://schemas.microsoft.com/office/drawing/2014/main" id="{774BFE0E-52CB-435D-8FDB-A02F8DF2FB00}"/>
              </a:ext>
            </a:extLst>
          </p:cNvPr>
          <p:cNvPicPr>
            <a:picLocks noChangeAspect="1"/>
          </p:cNvPicPr>
          <p:nvPr/>
        </p:nvPicPr>
        <p:blipFill>
          <a:blip r:embed="rId3"/>
          <a:stretch>
            <a:fillRect/>
          </a:stretch>
        </p:blipFill>
        <p:spPr>
          <a:xfrm>
            <a:off x="5907506" y="3379065"/>
            <a:ext cx="4821312" cy="3478935"/>
          </a:xfrm>
          <a:prstGeom prst="rect">
            <a:avLst/>
          </a:prstGeom>
        </p:spPr>
      </p:pic>
      <p:sp>
        <p:nvSpPr>
          <p:cNvPr id="6" name="Content Placeholder 2">
            <a:extLst>
              <a:ext uri="{FF2B5EF4-FFF2-40B4-BE49-F238E27FC236}">
                <a16:creationId xmlns:a16="http://schemas.microsoft.com/office/drawing/2014/main" id="{F87872F6-5051-49A5-A758-5FAB4B399952}"/>
              </a:ext>
            </a:extLst>
          </p:cNvPr>
          <p:cNvSpPr txBox="1">
            <a:spLocks/>
          </p:cNvSpPr>
          <p:nvPr/>
        </p:nvSpPr>
        <p:spPr>
          <a:xfrm>
            <a:off x="376330" y="4164275"/>
            <a:ext cx="4611057" cy="21763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Approvers can respond to requests from their email inbox, the approvals center on the Power Automate website, or the Power Automate app.</a:t>
            </a:r>
          </a:p>
        </p:txBody>
      </p:sp>
    </p:spTree>
    <p:extLst>
      <p:ext uri="{BB962C8B-B14F-4D97-AF65-F5344CB8AC3E}">
        <p14:creationId xmlns:p14="http://schemas.microsoft.com/office/powerpoint/2010/main" val="1498648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E4F2F9-1CFB-4041-84A8-4159C3482980}"/>
              </a:ext>
            </a:extLst>
          </p:cNvPr>
          <p:cNvSpPr>
            <a:spLocks noGrp="1"/>
          </p:cNvSpPr>
          <p:nvPr>
            <p:ph type="body" sz="quarter" idx="10"/>
          </p:nvPr>
        </p:nvSpPr>
        <p:spPr>
          <a:xfrm>
            <a:off x="450667" y="2306777"/>
            <a:ext cx="11653523" cy="2432204"/>
          </a:xfrm>
        </p:spPr>
        <p:txBody>
          <a:bodyPr/>
          <a:lstStyle/>
          <a:p>
            <a:r>
              <a:rPr lang="en-US" dirty="0"/>
              <a:t>Introduction</a:t>
            </a:r>
          </a:p>
          <a:p>
            <a:r>
              <a:rPr lang="en-US" dirty="0"/>
              <a:t>Power Automate Introduction</a:t>
            </a:r>
          </a:p>
          <a:p>
            <a:r>
              <a:rPr lang="en-US" dirty="0"/>
              <a:t>SharePoint Designer vs Power Automate: Comparisons</a:t>
            </a:r>
          </a:p>
          <a:p>
            <a:r>
              <a:rPr lang="en-US" dirty="0"/>
              <a:t>Transformation Tips</a:t>
            </a:r>
          </a:p>
        </p:txBody>
      </p:sp>
      <p:sp>
        <p:nvSpPr>
          <p:cNvPr id="3" name="Title 2">
            <a:extLst>
              <a:ext uri="{FF2B5EF4-FFF2-40B4-BE49-F238E27FC236}">
                <a16:creationId xmlns:a16="http://schemas.microsoft.com/office/drawing/2014/main" id="{46932757-3233-44ED-8175-391BECD18E7F}"/>
              </a:ext>
            </a:extLst>
          </p:cNvPr>
          <p:cNvSpPr>
            <a:spLocks noGrp="1"/>
          </p:cNvSpPr>
          <p:nvPr>
            <p:ph type="title"/>
          </p:nvPr>
        </p:nvSpPr>
        <p:spPr>
          <a:xfrm>
            <a:off x="508000" y="365125"/>
            <a:ext cx="10845800" cy="1325563"/>
          </a:xfrm>
        </p:spPr>
        <p:txBody>
          <a:bodyPr/>
          <a:lstStyle/>
          <a:p>
            <a:r>
              <a:rPr lang="en-US" dirty="0"/>
              <a:t>Module Overview</a:t>
            </a:r>
          </a:p>
        </p:txBody>
      </p:sp>
    </p:spTree>
    <p:extLst>
      <p:ext uri="{BB962C8B-B14F-4D97-AF65-F5344CB8AC3E}">
        <p14:creationId xmlns:p14="http://schemas.microsoft.com/office/powerpoint/2010/main" val="80061797"/>
      </p:ext>
    </p:extLst>
  </p:cSld>
  <p:clrMapOvr>
    <a:masterClrMapping/>
  </p:clrMapOvr>
  <p:transition>
    <p:fade/>
  </p:transition>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478A6-B99E-443A-AAC3-C7CF87EEF3FD}"/>
              </a:ext>
            </a:extLst>
          </p:cNvPr>
          <p:cNvSpPr>
            <a:spLocks noGrp="1"/>
          </p:cNvSpPr>
          <p:nvPr>
            <p:ph type="title"/>
          </p:nvPr>
        </p:nvSpPr>
        <p:spPr/>
        <p:txBody>
          <a:bodyPr/>
          <a:lstStyle/>
          <a:p>
            <a:r>
              <a:rPr lang="en-US" dirty="0"/>
              <a:t>Approval Actions</a:t>
            </a:r>
          </a:p>
        </p:txBody>
      </p:sp>
      <p:sp>
        <p:nvSpPr>
          <p:cNvPr id="6" name="Rectangle: Rounded Corners 5">
            <a:extLst>
              <a:ext uri="{FF2B5EF4-FFF2-40B4-BE49-F238E27FC236}">
                <a16:creationId xmlns:a16="http://schemas.microsoft.com/office/drawing/2014/main" id="{897C6390-0EF8-42DF-B345-FA3264976275}"/>
              </a:ext>
            </a:extLst>
          </p:cNvPr>
          <p:cNvSpPr/>
          <p:nvPr/>
        </p:nvSpPr>
        <p:spPr>
          <a:xfrm>
            <a:off x="5841663" y="1970107"/>
            <a:ext cx="5088747" cy="1059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Starts an automated approval process but does not wait for the approval to complete. The approval is cancelable. </a:t>
            </a:r>
          </a:p>
        </p:txBody>
      </p:sp>
      <p:pic>
        <p:nvPicPr>
          <p:cNvPr id="10" name="Content Placeholder 9">
            <a:extLst>
              <a:ext uri="{FF2B5EF4-FFF2-40B4-BE49-F238E27FC236}">
                <a16:creationId xmlns:a16="http://schemas.microsoft.com/office/drawing/2014/main" id="{5A8D0926-F9C4-4FF7-A15B-8D8E1B0D4153}"/>
              </a:ext>
            </a:extLst>
          </p:cNvPr>
          <p:cNvPicPr>
            <a:picLocks noGrp="1" noChangeAspect="1"/>
          </p:cNvPicPr>
          <p:nvPr>
            <p:ph idx="1"/>
          </p:nvPr>
        </p:nvPicPr>
        <p:blipFill>
          <a:blip r:embed="rId3"/>
          <a:stretch>
            <a:fillRect/>
          </a:stretch>
        </p:blipFill>
        <p:spPr>
          <a:xfrm>
            <a:off x="598686" y="1970107"/>
            <a:ext cx="3788617" cy="1038225"/>
          </a:xfrm>
        </p:spPr>
      </p:pic>
      <p:sp>
        <p:nvSpPr>
          <p:cNvPr id="11" name="Arrow: Right 10">
            <a:extLst>
              <a:ext uri="{FF2B5EF4-FFF2-40B4-BE49-F238E27FC236}">
                <a16:creationId xmlns:a16="http://schemas.microsoft.com/office/drawing/2014/main" id="{96ACA071-6B8B-40A5-8E1D-CBF1C25BB316}"/>
              </a:ext>
            </a:extLst>
          </p:cNvPr>
          <p:cNvSpPr/>
          <p:nvPr/>
        </p:nvSpPr>
        <p:spPr>
          <a:xfrm>
            <a:off x="4808674" y="2332505"/>
            <a:ext cx="611618" cy="272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18E5C53-BAD3-42F1-83BD-A0995A331953}"/>
              </a:ext>
            </a:extLst>
          </p:cNvPr>
          <p:cNvPicPr>
            <a:picLocks noChangeAspect="1"/>
          </p:cNvPicPr>
          <p:nvPr/>
        </p:nvPicPr>
        <p:blipFill>
          <a:blip r:embed="rId4"/>
          <a:stretch>
            <a:fillRect/>
          </a:stretch>
        </p:blipFill>
        <p:spPr>
          <a:xfrm>
            <a:off x="597490" y="3539513"/>
            <a:ext cx="3048000" cy="962025"/>
          </a:xfrm>
          <a:prstGeom prst="rect">
            <a:avLst/>
          </a:prstGeom>
        </p:spPr>
      </p:pic>
      <p:sp>
        <p:nvSpPr>
          <p:cNvPr id="15" name="Rectangle: Rounded Corners 14">
            <a:extLst>
              <a:ext uri="{FF2B5EF4-FFF2-40B4-BE49-F238E27FC236}">
                <a16:creationId xmlns:a16="http://schemas.microsoft.com/office/drawing/2014/main" id="{A9D26F5A-5F40-47D4-BAC2-8B98379BF560}"/>
              </a:ext>
            </a:extLst>
          </p:cNvPr>
          <p:cNvSpPr/>
          <p:nvPr/>
        </p:nvSpPr>
        <p:spPr>
          <a:xfrm>
            <a:off x="5841662" y="3539513"/>
            <a:ext cx="5088747" cy="1059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Waits for a specified approval to complete. </a:t>
            </a:r>
          </a:p>
        </p:txBody>
      </p:sp>
      <p:sp>
        <p:nvSpPr>
          <p:cNvPr id="17" name="Arrow: Right 16">
            <a:extLst>
              <a:ext uri="{FF2B5EF4-FFF2-40B4-BE49-F238E27FC236}">
                <a16:creationId xmlns:a16="http://schemas.microsoft.com/office/drawing/2014/main" id="{0CD2E109-089B-49F7-AF7E-2DE88D552DBC}"/>
              </a:ext>
            </a:extLst>
          </p:cNvPr>
          <p:cNvSpPr/>
          <p:nvPr/>
        </p:nvSpPr>
        <p:spPr>
          <a:xfrm>
            <a:off x="4808674" y="5385122"/>
            <a:ext cx="611618" cy="272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5F3D6CA6-82EE-4634-9E27-CEBD7861586A}"/>
              </a:ext>
            </a:extLst>
          </p:cNvPr>
          <p:cNvSpPr/>
          <p:nvPr/>
        </p:nvSpPr>
        <p:spPr>
          <a:xfrm>
            <a:off x="5841661" y="4980944"/>
            <a:ext cx="5088747" cy="1059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Starts an automated approval process and then waits for it to complete. The approval is cancelable. </a:t>
            </a:r>
          </a:p>
        </p:txBody>
      </p:sp>
      <p:sp>
        <p:nvSpPr>
          <p:cNvPr id="23" name="Arrow: Right 22">
            <a:extLst>
              <a:ext uri="{FF2B5EF4-FFF2-40B4-BE49-F238E27FC236}">
                <a16:creationId xmlns:a16="http://schemas.microsoft.com/office/drawing/2014/main" id="{5E9CE077-BD32-487E-BBDB-675CF0A29326}"/>
              </a:ext>
            </a:extLst>
          </p:cNvPr>
          <p:cNvSpPr/>
          <p:nvPr/>
        </p:nvSpPr>
        <p:spPr>
          <a:xfrm>
            <a:off x="4808674" y="3863859"/>
            <a:ext cx="611618" cy="272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5FA4C067-04E7-49D0-8A26-187CA81510D0}"/>
              </a:ext>
            </a:extLst>
          </p:cNvPr>
          <p:cNvPicPr>
            <a:picLocks noChangeAspect="1"/>
          </p:cNvPicPr>
          <p:nvPr/>
        </p:nvPicPr>
        <p:blipFill>
          <a:blip r:embed="rId5"/>
          <a:stretch>
            <a:fillRect/>
          </a:stretch>
        </p:blipFill>
        <p:spPr>
          <a:xfrm>
            <a:off x="597490" y="5188221"/>
            <a:ext cx="4000500" cy="819150"/>
          </a:xfrm>
          <a:prstGeom prst="rect">
            <a:avLst/>
          </a:prstGeom>
        </p:spPr>
      </p:pic>
    </p:spTree>
    <p:extLst>
      <p:ext uri="{BB962C8B-B14F-4D97-AF65-F5344CB8AC3E}">
        <p14:creationId xmlns:p14="http://schemas.microsoft.com/office/powerpoint/2010/main" val="3155018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21" y="2535350"/>
            <a:ext cx="11499143" cy="2139688"/>
          </a:xfrm>
        </p:spPr>
        <p:txBody>
          <a:bodyPr/>
          <a:lstStyle/>
          <a:p>
            <a:r>
              <a:rPr lang="en-US" dirty="0">
                <a:solidFill>
                  <a:schemeClr val="bg1"/>
                </a:solidFill>
              </a:rPr>
              <a:t>SharePoint Designer vs Power Automate: Comparisons</a:t>
            </a:r>
          </a:p>
        </p:txBody>
      </p:sp>
    </p:spTree>
    <p:extLst>
      <p:ext uri="{BB962C8B-B14F-4D97-AF65-F5344CB8AC3E}">
        <p14:creationId xmlns:p14="http://schemas.microsoft.com/office/powerpoint/2010/main" val="19571924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6" cy="1325563"/>
          </a:xfrm>
        </p:spPr>
        <p:txBody>
          <a:bodyPr/>
          <a:lstStyle/>
          <a:p>
            <a:r>
              <a:rPr lang="en-US" dirty="0"/>
              <a:t>SharePoint Designer Vs Power Automate – Building Blocks</a:t>
            </a:r>
          </a:p>
        </p:txBody>
      </p:sp>
      <p:graphicFrame>
        <p:nvGraphicFramePr>
          <p:cNvPr id="6" name="Content Placeholder 5">
            <a:extLst>
              <a:ext uri="{FF2B5EF4-FFF2-40B4-BE49-F238E27FC236}">
                <a16:creationId xmlns:a16="http://schemas.microsoft.com/office/drawing/2014/main" id="{27B054D2-09F1-4F8B-8A40-7F4279C22174}"/>
              </a:ext>
            </a:extLst>
          </p:cNvPr>
          <p:cNvGraphicFramePr>
            <a:graphicFrameLocks noGrp="1"/>
          </p:cNvGraphicFramePr>
          <p:nvPr>
            <p:ph idx="1"/>
            <p:extLst>
              <p:ext uri="{D42A27DB-BD31-4B8C-83A1-F6EECF244321}">
                <p14:modId xmlns:p14="http://schemas.microsoft.com/office/powerpoint/2010/main" val="6158367"/>
              </p:ext>
            </p:extLst>
          </p:nvPr>
        </p:nvGraphicFramePr>
        <p:xfrm>
          <a:off x="412045" y="1972381"/>
          <a:ext cx="5111044" cy="4360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5">
            <a:extLst>
              <a:ext uri="{FF2B5EF4-FFF2-40B4-BE49-F238E27FC236}">
                <a16:creationId xmlns:a16="http://schemas.microsoft.com/office/drawing/2014/main" id="{CC6ECC2C-E1ED-47C4-B6F7-C6BD859855B2}"/>
              </a:ext>
            </a:extLst>
          </p:cNvPr>
          <p:cNvGraphicFramePr>
            <a:graphicFrameLocks/>
          </p:cNvGraphicFramePr>
          <p:nvPr>
            <p:extLst>
              <p:ext uri="{D42A27DB-BD31-4B8C-83A1-F6EECF244321}">
                <p14:modId xmlns:p14="http://schemas.microsoft.com/office/powerpoint/2010/main" val="1033170855"/>
              </p:ext>
            </p:extLst>
          </p:nvPr>
        </p:nvGraphicFramePr>
        <p:xfrm>
          <a:off x="6668913" y="1972381"/>
          <a:ext cx="5111044" cy="43606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124863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C1426-9C1F-4393-BB21-6D4C6D047563}"/>
              </a:ext>
            </a:extLst>
          </p:cNvPr>
          <p:cNvSpPr>
            <a:spLocks noGrp="1"/>
          </p:cNvSpPr>
          <p:nvPr>
            <p:ph type="title"/>
          </p:nvPr>
        </p:nvSpPr>
        <p:spPr>
          <a:xfrm>
            <a:off x="477386" y="110789"/>
            <a:ext cx="10948576" cy="1325563"/>
          </a:xfrm>
        </p:spPr>
        <p:txBody>
          <a:bodyPr/>
          <a:lstStyle/>
          <a:p>
            <a:r>
              <a:rPr lang="en-US" dirty="0"/>
              <a:t>SharePoint Designer Workflow Types</a:t>
            </a:r>
          </a:p>
        </p:txBody>
      </p:sp>
      <p:graphicFrame>
        <p:nvGraphicFramePr>
          <p:cNvPr id="3" name="Table 3">
            <a:extLst>
              <a:ext uri="{FF2B5EF4-FFF2-40B4-BE49-F238E27FC236}">
                <a16:creationId xmlns:a16="http://schemas.microsoft.com/office/drawing/2014/main" id="{D1312386-0769-4B2C-A4D7-C7097C656229}"/>
              </a:ext>
            </a:extLst>
          </p:cNvPr>
          <p:cNvGraphicFramePr>
            <a:graphicFrameLocks noGrp="1"/>
          </p:cNvGraphicFramePr>
          <p:nvPr>
            <p:extLst>
              <p:ext uri="{D42A27DB-BD31-4B8C-83A1-F6EECF244321}">
                <p14:modId xmlns:p14="http://schemas.microsoft.com/office/powerpoint/2010/main" val="264958298"/>
              </p:ext>
            </p:extLst>
          </p:nvPr>
        </p:nvGraphicFramePr>
        <p:xfrm>
          <a:off x="477386" y="1146815"/>
          <a:ext cx="11237228" cy="5600396"/>
        </p:xfrm>
        <a:graphic>
          <a:graphicData uri="http://schemas.openxmlformats.org/drawingml/2006/table">
            <a:tbl>
              <a:tblPr firstRow="1" bandRow="1">
                <a:tableStyleId>{5C22544A-7EE6-4342-B048-85BDC9FD1C3A}</a:tableStyleId>
              </a:tblPr>
              <a:tblGrid>
                <a:gridCol w="5618614">
                  <a:extLst>
                    <a:ext uri="{9D8B030D-6E8A-4147-A177-3AD203B41FA5}">
                      <a16:colId xmlns:a16="http://schemas.microsoft.com/office/drawing/2014/main" val="999630963"/>
                    </a:ext>
                  </a:extLst>
                </a:gridCol>
                <a:gridCol w="5618614">
                  <a:extLst>
                    <a:ext uri="{9D8B030D-6E8A-4147-A177-3AD203B41FA5}">
                      <a16:colId xmlns:a16="http://schemas.microsoft.com/office/drawing/2014/main" val="3570545600"/>
                    </a:ext>
                  </a:extLst>
                </a:gridCol>
              </a:tblGrid>
              <a:tr h="434517">
                <a:tc>
                  <a:txBody>
                    <a:bodyPr/>
                    <a:lstStyle/>
                    <a:p>
                      <a:r>
                        <a:rPr lang="en-US" dirty="0"/>
                        <a:t>Workflow Type</a:t>
                      </a:r>
                    </a:p>
                  </a:txBody>
                  <a:tcPr/>
                </a:tc>
                <a:tc>
                  <a:txBody>
                    <a:bodyPr/>
                    <a:lstStyle/>
                    <a:p>
                      <a:r>
                        <a:rPr lang="en-US" dirty="0"/>
                        <a:t>Use Case </a:t>
                      </a:r>
                    </a:p>
                  </a:txBody>
                  <a:tcPr/>
                </a:tc>
                <a:extLst>
                  <a:ext uri="{0D108BD9-81ED-4DB2-BD59-A6C34878D82A}">
                    <a16:rowId xmlns:a16="http://schemas.microsoft.com/office/drawing/2014/main" val="2993399501"/>
                  </a:ext>
                </a:extLst>
              </a:tr>
              <a:tr h="2035683">
                <a:tc>
                  <a:txBody>
                    <a:bodyPr/>
                    <a:lstStyle/>
                    <a:p>
                      <a:r>
                        <a:rPr lang="en-US" dirty="0"/>
                        <a:t>List and Library workflows</a:t>
                      </a:r>
                    </a:p>
                  </a:txBody>
                  <a:tcPr/>
                </a:tc>
                <a:tc>
                  <a:txBody>
                    <a:bodyPr/>
                    <a:lstStyle/>
                    <a:p>
                      <a:r>
                        <a:rPr lang="en-US" sz="1800" b="0" i="0" dirty="0">
                          <a:solidFill>
                            <a:srgbClr val="171717"/>
                          </a:solidFill>
                          <a:effectLst/>
                          <a:latin typeface="Segoe UI" panose="020B0502040204020203" pitchFamily="34" charset="0"/>
                        </a:rPr>
                        <a:t>Applies to </a:t>
                      </a:r>
                      <a:r>
                        <a:rPr lang="en-US" dirty="0"/>
                        <a:t>either documents in a document library or a SharePoint list that holds structured data. A common application of a library workflow is to enable a process for approving documents</a:t>
                      </a:r>
                    </a:p>
                    <a:p>
                      <a:endParaRPr lang="en-US" dirty="0"/>
                    </a:p>
                  </a:txBody>
                  <a:tcPr/>
                </a:tc>
                <a:extLst>
                  <a:ext uri="{0D108BD9-81ED-4DB2-BD59-A6C34878D82A}">
                    <a16:rowId xmlns:a16="http://schemas.microsoft.com/office/drawing/2014/main" val="425252682"/>
                  </a:ext>
                </a:extLst>
              </a:tr>
              <a:tr h="1392836">
                <a:tc>
                  <a:txBody>
                    <a:bodyPr/>
                    <a:lstStyle/>
                    <a:p>
                      <a:r>
                        <a:rPr lang="en-US" dirty="0"/>
                        <a:t>Reusable workflows </a:t>
                      </a:r>
                    </a:p>
                  </a:txBody>
                  <a:tcPr/>
                </a:tc>
                <a:tc>
                  <a:txBody>
                    <a:bodyPr/>
                    <a:lstStyle/>
                    <a:p>
                      <a:r>
                        <a:rPr lang="en-US" dirty="0"/>
                        <a:t>Do not rely on a specific list but can be associated with any list. Further, the workflow design can be reused and associated with multiple lists</a:t>
                      </a:r>
                    </a:p>
                  </a:txBody>
                  <a:tcPr/>
                </a:tc>
                <a:extLst>
                  <a:ext uri="{0D108BD9-81ED-4DB2-BD59-A6C34878D82A}">
                    <a16:rowId xmlns:a16="http://schemas.microsoft.com/office/drawing/2014/main" val="2976901392"/>
                  </a:ext>
                </a:extLst>
              </a:tr>
              <a:tr h="1673913">
                <a:tc>
                  <a:txBody>
                    <a:bodyPr/>
                    <a:lstStyle/>
                    <a:p>
                      <a:r>
                        <a:rPr lang="en-US" sz="1800" b="0" i="0" dirty="0">
                          <a:solidFill>
                            <a:srgbClr val="171717"/>
                          </a:solidFill>
                          <a:effectLst/>
                          <a:latin typeface="Segoe UI" panose="020B0502040204020203" pitchFamily="34" charset="0"/>
                        </a:rPr>
                        <a:t>Site workflows   </a:t>
                      </a:r>
                      <a:endParaRPr lang="en-US" dirty="0"/>
                    </a:p>
                  </a:txBody>
                  <a:tcPr/>
                </a:tc>
                <a:tc>
                  <a:txBody>
                    <a:bodyPr/>
                    <a:lstStyle/>
                    <a:p>
                      <a:r>
                        <a:rPr lang="en-US" dirty="0"/>
                        <a:t>Implements a process that does not start as a result of a list item or document and must be initiated manually through the SharePoint UI or SharePoint API. It is also helpful if the workflow must monitor actions that occur in several places across the site.</a:t>
                      </a:r>
                    </a:p>
                    <a:p>
                      <a:endParaRPr lang="en-US" dirty="0"/>
                    </a:p>
                  </a:txBody>
                  <a:tcPr/>
                </a:tc>
                <a:extLst>
                  <a:ext uri="{0D108BD9-81ED-4DB2-BD59-A6C34878D82A}">
                    <a16:rowId xmlns:a16="http://schemas.microsoft.com/office/drawing/2014/main" val="886370154"/>
                  </a:ext>
                </a:extLst>
              </a:tr>
            </a:tbl>
          </a:graphicData>
        </a:graphic>
      </p:graphicFrame>
    </p:spTree>
    <p:extLst>
      <p:ext uri="{BB962C8B-B14F-4D97-AF65-F5344CB8AC3E}">
        <p14:creationId xmlns:p14="http://schemas.microsoft.com/office/powerpoint/2010/main" val="1394025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E235-82A0-4B42-B904-5CAF95D77C8A}"/>
              </a:ext>
            </a:extLst>
          </p:cNvPr>
          <p:cNvSpPr>
            <a:spLocks noGrp="1"/>
          </p:cNvSpPr>
          <p:nvPr>
            <p:ph type="title"/>
          </p:nvPr>
        </p:nvSpPr>
        <p:spPr>
          <a:xfrm>
            <a:off x="587396" y="225845"/>
            <a:ext cx="10515600" cy="1325563"/>
          </a:xfrm>
        </p:spPr>
        <p:txBody>
          <a:bodyPr/>
          <a:lstStyle/>
          <a:p>
            <a:r>
              <a:rPr lang="en-US" dirty="0"/>
              <a:t>Power Automate Workflow Types</a:t>
            </a:r>
          </a:p>
        </p:txBody>
      </p:sp>
      <p:graphicFrame>
        <p:nvGraphicFramePr>
          <p:cNvPr id="3" name="Table 2">
            <a:extLst>
              <a:ext uri="{FF2B5EF4-FFF2-40B4-BE49-F238E27FC236}">
                <a16:creationId xmlns:a16="http://schemas.microsoft.com/office/drawing/2014/main" id="{66A072A8-2272-4D28-8F15-E48DA12ED838}"/>
              </a:ext>
            </a:extLst>
          </p:cNvPr>
          <p:cNvGraphicFramePr>
            <a:graphicFrameLocks noGrp="1"/>
          </p:cNvGraphicFramePr>
          <p:nvPr>
            <p:extLst>
              <p:ext uri="{D42A27DB-BD31-4B8C-83A1-F6EECF244321}">
                <p14:modId xmlns:p14="http://schemas.microsoft.com/office/powerpoint/2010/main" val="1245630841"/>
              </p:ext>
            </p:extLst>
          </p:nvPr>
        </p:nvGraphicFramePr>
        <p:xfrm>
          <a:off x="351225" y="1386739"/>
          <a:ext cx="11517808" cy="5385621"/>
        </p:xfrm>
        <a:graphic>
          <a:graphicData uri="http://schemas.openxmlformats.org/drawingml/2006/table">
            <a:tbl>
              <a:tblPr firstRow="1" bandRow="1">
                <a:tableStyleId>{5C22544A-7EE6-4342-B048-85BDC9FD1C3A}</a:tableStyleId>
              </a:tblPr>
              <a:tblGrid>
                <a:gridCol w="5758904">
                  <a:extLst>
                    <a:ext uri="{9D8B030D-6E8A-4147-A177-3AD203B41FA5}">
                      <a16:colId xmlns:a16="http://schemas.microsoft.com/office/drawing/2014/main" val="1553719999"/>
                    </a:ext>
                  </a:extLst>
                </a:gridCol>
                <a:gridCol w="5758904">
                  <a:extLst>
                    <a:ext uri="{9D8B030D-6E8A-4147-A177-3AD203B41FA5}">
                      <a16:colId xmlns:a16="http://schemas.microsoft.com/office/drawing/2014/main" val="568845416"/>
                    </a:ext>
                  </a:extLst>
                </a:gridCol>
              </a:tblGrid>
              <a:tr h="501310">
                <a:tc>
                  <a:txBody>
                    <a:bodyPr/>
                    <a:lstStyle/>
                    <a:p>
                      <a:r>
                        <a:rPr lang="en-US" dirty="0"/>
                        <a:t>Flow Type </a:t>
                      </a:r>
                    </a:p>
                  </a:txBody>
                  <a:tcPr/>
                </a:tc>
                <a:tc>
                  <a:txBody>
                    <a:bodyPr/>
                    <a:lstStyle/>
                    <a:p>
                      <a:r>
                        <a:rPr lang="en-US" dirty="0"/>
                        <a:t>Use Case</a:t>
                      </a:r>
                    </a:p>
                  </a:txBody>
                  <a:tcPr/>
                </a:tc>
                <a:extLst>
                  <a:ext uri="{0D108BD9-81ED-4DB2-BD59-A6C34878D82A}">
                    <a16:rowId xmlns:a16="http://schemas.microsoft.com/office/drawing/2014/main" val="2111298198"/>
                  </a:ext>
                </a:extLst>
              </a:tr>
              <a:tr h="1091962">
                <a:tc>
                  <a:txBody>
                    <a:bodyPr/>
                    <a:lstStyle/>
                    <a:p>
                      <a:r>
                        <a:rPr lang="en-US" sz="1800" dirty="0"/>
                        <a:t>Automated flows</a:t>
                      </a:r>
                    </a:p>
                  </a:txBody>
                  <a:tcPr/>
                </a:tc>
                <a:tc>
                  <a:txBody>
                    <a:bodyPr/>
                    <a:lstStyle/>
                    <a:p>
                      <a:r>
                        <a:rPr lang="en-US" sz="1800" dirty="0"/>
                        <a:t>Create a flow that performs one or more tasks automatically after it's triggered by an event.</a:t>
                      </a:r>
                    </a:p>
                  </a:txBody>
                  <a:tcPr/>
                </a:tc>
                <a:extLst>
                  <a:ext uri="{0D108BD9-81ED-4DB2-BD59-A6C34878D82A}">
                    <a16:rowId xmlns:a16="http://schemas.microsoft.com/office/drawing/2014/main" val="1737221709"/>
                  </a:ext>
                </a:extLst>
              </a:tr>
              <a:tr h="1023976">
                <a:tc>
                  <a:txBody>
                    <a:bodyPr/>
                    <a:lstStyle/>
                    <a:p>
                      <a:r>
                        <a:rPr lang="en-US" sz="1800" dirty="0"/>
                        <a:t>Button flows</a:t>
                      </a:r>
                    </a:p>
                  </a:txBody>
                  <a:tcPr/>
                </a:tc>
                <a:tc>
                  <a:txBody>
                    <a:bodyPr/>
                    <a:lstStyle/>
                    <a:p>
                      <a:r>
                        <a:rPr lang="en-US" sz="1800" dirty="0"/>
                        <a:t>Run repetitive tasks from anyplace, at any time, via your mobile device.</a:t>
                      </a:r>
                    </a:p>
                  </a:txBody>
                  <a:tcPr/>
                </a:tc>
                <a:extLst>
                  <a:ext uri="{0D108BD9-81ED-4DB2-BD59-A6C34878D82A}">
                    <a16:rowId xmlns:a16="http://schemas.microsoft.com/office/drawing/2014/main" val="3679034496"/>
                  </a:ext>
                </a:extLst>
              </a:tr>
              <a:tr h="637913">
                <a:tc>
                  <a:txBody>
                    <a:bodyPr/>
                    <a:lstStyle/>
                    <a:p>
                      <a:r>
                        <a:rPr lang="en-US" sz="1800" dirty="0"/>
                        <a:t>Scheduled flows</a:t>
                      </a:r>
                    </a:p>
                  </a:txBody>
                  <a:tcPr/>
                </a:tc>
                <a:tc>
                  <a:txBody>
                    <a:bodyPr/>
                    <a:lstStyle/>
                    <a:p>
                      <a:r>
                        <a:rPr lang="en-US" sz="1800" dirty="0"/>
                        <a:t>Create a flow that performs one or more tasks on a schedule.</a:t>
                      </a:r>
                    </a:p>
                  </a:txBody>
                  <a:tcPr/>
                </a:tc>
                <a:extLst>
                  <a:ext uri="{0D108BD9-81ED-4DB2-BD59-A6C34878D82A}">
                    <a16:rowId xmlns:a16="http://schemas.microsoft.com/office/drawing/2014/main" val="1815792288"/>
                  </a:ext>
                </a:extLst>
              </a:tr>
              <a:tr h="943598">
                <a:tc>
                  <a:txBody>
                    <a:bodyPr/>
                    <a:lstStyle/>
                    <a:p>
                      <a:r>
                        <a:rPr lang="en-US" sz="1800" dirty="0"/>
                        <a:t>Business process flows</a:t>
                      </a:r>
                    </a:p>
                  </a:txBody>
                  <a:tcPr/>
                </a:tc>
                <a:tc>
                  <a:txBody>
                    <a:bodyPr/>
                    <a:lstStyle/>
                    <a:p>
                      <a:r>
                        <a:rPr lang="en-US" sz="1800" dirty="0"/>
                        <a:t>Define a set of steps for people to follow to take them to a desired outcome.</a:t>
                      </a:r>
                    </a:p>
                  </a:txBody>
                  <a:tcPr/>
                </a:tc>
                <a:extLst>
                  <a:ext uri="{0D108BD9-81ED-4DB2-BD59-A6C34878D82A}">
                    <a16:rowId xmlns:a16="http://schemas.microsoft.com/office/drawing/2014/main" val="592190815"/>
                  </a:ext>
                </a:extLst>
              </a:tr>
              <a:tr h="1184695">
                <a:tc>
                  <a:txBody>
                    <a:bodyPr/>
                    <a:lstStyle/>
                    <a:p>
                      <a:r>
                        <a:rPr lang="en-US" sz="1800" dirty="0"/>
                        <a:t>UI flows</a:t>
                      </a:r>
                    </a:p>
                  </a:txBody>
                  <a:tcPr/>
                </a:tc>
                <a:tc>
                  <a:txBody>
                    <a:bodyPr/>
                    <a:lstStyle/>
                    <a:p>
                      <a:r>
                        <a:rPr lang="en-US" sz="1800" dirty="0"/>
                        <a:t>Brings Robotic Process Automation (RPA) capabilities to automate </a:t>
                      </a:r>
                      <a:r>
                        <a:rPr lang="en-US" sz="1800" b="0" dirty="0"/>
                        <a:t>repetitive tasks in Windows and Web applications</a:t>
                      </a:r>
                      <a:endParaRPr lang="en-US" sz="1800" dirty="0"/>
                    </a:p>
                  </a:txBody>
                  <a:tcPr/>
                </a:tc>
                <a:extLst>
                  <a:ext uri="{0D108BD9-81ED-4DB2-BD59-A6C34878D82A}">
                    <a16:rowId xmlns:a16="http://schemas.microsoft.com/office/drawing/2014/main" val="2207678241"/>
                  </a:ext>
                </a:extLst>
              </a:tr>
            </a:tbl>
          </a:graphicData>
        </a:graphic>
      </p:graphicFrame>
    </p:spTree>
    <p:extLst>
      <p:ext uri="{BB962C8B-B14F-4D97-AF65-F5344CB8AC3E}">
        <p14:creationId xmlns:p14="http://schemas.microsoft.com/office/powerpoint/2010/main" val="4169804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6" cy="1325563"/>
          </a:xfrm>
        </p:spPr>
        <p:txBody>
          <a:bodyPr/>
          <a:lstStyle/>
          <a:p>
            <a:pPr algn="l"/>
            <a:r>
              <a:rPr lang="it-IT" dirty="0"/>
              <a:t>Environment Comparison</a:t>
            </a:r>
          </a:p>
        </p:txBody>
      </p:sp>
      <p:sp>
        <p:nvSpPr>
          <p:cNvPr id="3" name="Content Placeholder 2">
            <a:extLst>
              <a:ext uri="{FF2B5EF4-FFF2-40B4-BE49-F238E27FC236}">
                <a16:creationId xmlns:a16="http://schemas.microsoft.com/office/drawing/2014/main" id="{397EFE3C-103F-468B-BBA2-1D8E61F543BB}"/>
              </a:ext>
            </a:extLst>
          </p:cNvPr>
          <p:cNvSpPr>
            <a:spLocks noGrp="1"/>
          </p:cNvSpPr>
          <p:nvPr>
            <p:ph idx="1"/>
          </p:nvPr>
        </p:nvSpPr>
        <p:spPr>
          <a:xfrm>
            <a:off x="376330" y="3365023"/>
            <a:ext cx="11161953" cy="3127852"/>
          </a:xfrm>
        </p:spPr>
        <p:txBody>
          <a:bodyPr>
            <a:normAutofit/>
          </a:bodyPr>
          <a:lstStyle/>
          <a:p>
            <a:pPr marL="0" indent="0">
              <a:buNone/>
            </a:pPr>
            <a:endParaRPr lang="en-US" dirty="0"/>
          </a:p>
        </p:txBody>
      </p:sp>
      <p:pic>
        <p:nvPicPr>
          <p:cNvPr id="6" name="Picture 5">
            <a:extLst>
              <a:ext uri="{FF2B5EF4-FFF2-40B4-BE49-F238E27FC236}">
                <a16:creationId xmlns:a16="http://schemas.microsoft.com/office/drawing/2014/main" id="{A48AF842-CFBA-4CC6-9F1F-4D788260BD40}"/>
              </a:ext>
            </a:extLst>
          </p:cNvPr>
          <p:cNvPicPr>
            <a:picLocks noChangeAspect="1"/>
          </p:cNvPicPr>
          <p:nvPr/>
        </p:nvPicPr>
        <p:blipFill>
          <a:blip r:embed="rId3"/>
          <a:stretch>
            <a:fillRect/>
          </a:stretch>
        </p:blipFill>
        <p:spPr>
          <a:xfrm>
            <a:off x="376330" y="3365024"/>
            <a:ext cx="5473408" cy="3127851"/>
          </a:xfrm>
          <a:prstGeom prst="rect">
            <a:avLst/>
          </a:prstGeom>
        </p:spPr>
      </p:pic>
      <p:pic>
        <p:nvPicPr>
          <p:cNvPr id="9" name="Picture 8">
            <a:extLst>
              <a:ext uri="{FF2B5EF4-FFF2-40B4-BE49-F238E27FC236}">
                <a16:creationId xmlns:a16="http://schemas.microsoft.com/office/drawing/2014/main" id="{4C20E0FD-ECD3-4FC6-9C04-03177552E53D}"/>
              </a:ext>
            </a:extLst>
          </p:cNvPr>
          <p:cNvPicPr>
            <a:picLocks noChangeAspect="1"/>
          </p:cNvPicPr>
          <p:nvPr/>
        </p:nvPicPr>
        <p:blipFill>
          <a:blip r:embed="rId4"/>
          <a:stretch>
            <a:fillRect/>
          </a:stretch>
        </p:blipFill>
        <p:spPr>
          <a:xfrm>
            <a:off x="6096000" y="3357060"/>
            <a:ext cx="5864505" cy="3127851"/>
          </a:xfrm>
          <a:prstGeom prst="rect">
            <a:avLst/>
          </a:prstGeom>
        </p:spPr>
      </p:pic>
      <p:graphicFrame>
        <p:nvGraphicFramePr>
          <p:cNvPr id="7" name="Content Placeholder 4">
            <a:extLst>
              <a:ext uri="{FF2B5EF4-FFF2-40B4-BE49-F238E27FC236}">
                <a16:creationId xmlns:a16="http://schemas.microsoft.com/office/drawing/2014/main" id="{5FB79BE5-38D2-4F98-B47F-9C9FC0A9356A}"/>
              </a:ext>
            </a:extLst>
          </p:cNvPr>
          <p:cNvGraphicFramePr>
            <a:graphicFrameLocks/>
          </p:cNvGraphicFramePr>
          <p:nvPr>
            <p:extLst>
              <p:ext uri="{D42A27DB-BD31-4B8C-83A1-F6EECF244321}">
                <p14:modId xmlns:p14="http://schemas.microsoft.com/office/powerpoint/2010/main" val="877527054"/>
              </p:ext>
            </p:extLst>
          </p:nvPr>
        </p:nvGraphicFramePr>
        <p:xfrm>
          <a:off x="376330" y="1840910"/>
          <a:ext cx="11535093" cy="22103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Arrow: Down 7">
            <a:extLst>
              <a:ext uri="{FF2B5EF4-FFF2-40B4-BE49-F238E27FC236}">
                <a16:creationId xmlns:a16="http://schemas.microsoft.com/office/drawing/2014/main" id="{E6009EFB-18AC-4994-AAD7-82079C197FAB}"/>
              </a:ext>
            </a:extLst>
          </p:cNvPr>
          <p:cNvSpPr/>
          <p:nvPr/>
        </p:nvSpPr>
        <p:spPr>
          <a:xfrm>
            <a:off x="2846146" y="3070204"/>
            <a:ext cx="290670" cy="286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Down 10">
            <a:extLst>
              <a:ext uri="{FF2B5EF4-FFF2-40B4-BE49-F238E27FC236}">
                <a16:creationId xmlns:a16="http://schemas.microsoft.com/office/drawing/2014/main" id="{93C0BDAE-F11F-4D95-8495-FA6B290AA8E4}"/>
              </a:ext>
            </a:extLst>
          </p:cNvPr>
          <p:cNvSpPr/>
          <p:nvPr/>
        </p:nvSpPr>
        <p:spPr>
          <a:xfrm>
            <a:off x="9028252" y="3070204"/>
            <a:ext cx="290670" cy="286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EBF1F25-5C60-426C-B800-8FCA87B8D21C}"/>
              </a:ext>
            </a:extLst>
          </p:cNvPr>
          <p:cNvSpPr txBox="1"/>
          <p:nvPr/>
        </p:nvSpPr>
        <p:spPr>
          <a:xfrm>
            <a:off x="7642204" y="3429000"/>
            <a:ext cx="3009648" cy="369332"/>
          </a:xfrm>
          <a:prstGeom prst="rect">
            <a:avLst/>
          </a:prstGeom>
          <a:noFill/>
        </p:spPr>
        <p:txBody>
          <a:bodyPr wrap="square" rtlCol="0">
            <a:spAutoFit/>
          </a:bodyPr>
          <a:lstStyle/>
          <a:p>
            <a:r>
              <a:rPr lang="en-US" dirty="0"/>
              <a:t>Flow.Microsoft.com</a:t>
            </a:r>
          </a:p>
        </p:txBody>
      </p:sp>
    </p:spTree>
    <p:extLst>
      <p:ext uri="{BB962C8B-B14F-4D97-AF65-F5344CB8AC3E}">
        <p14:creationId xmlns:p14="http://schemas.microsoft.com/office/powerpoint/2010/main" val="256740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6" cy="1325563"/>
          </a:xfrm>
        </p:spPr>
        <p:txBody>
          <a:bodyPr/>
          <a:lstStyle/>
          <a:p>
            <a:pPr algn="l"/>
            <a:r>
              <a:rPr lang="it-IT" dirty="0"/>
              <a:t>Navigation Comparision</a:t>
            </a:r>
          </a:p>
        </p:txBody>
      </p:sp>
      <p:sp>
        <p:nvSpPr>
          <p:cNvPr id="3" name="Content Placeholder 2">
            <a:extLst>
              <a:ext uri="{FF2B5EF4-FFF2-40B4-BE49-F238E27FC236}">
                <a16:creationId xmlns:a16="http://schemas.microsoft.com/office/drawing/2014/main" id="{397EFE3C-103F-468B-BBA2-1D8E61F543BB}"/>
              </a:ext>
            </a:extLst>
          </p:cNvPr>
          <p:cNvSpPr>
            <a:spLocks noGrp="1"/>
          </p:cNvSpPr>
          <p:nvPr>
            <p:ph idx="1"/>
          </p:nvPr>
        </p:nvSpPr>
        <p:spPr>
          <a:xfrm>
            <a:off x="376330" y="1912315"/>
            <a:ext cx="8561779" cy="4580560"/>
          </a:xfrm>
        </p:spPr>
        <p:txBody>
          <a:bodyPr>
            <a:normAutofit/>
          </a:bodyPr>
          <a:lstStyle/>
          <a:p>
            <a:pPr marL="0" indent="0">
              <a:buNone/>
            </a:pPr>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FE2D8F54-A407-4434-A125-0D5E215265A5}"/>
              </a:ext>
            </a:extLst>
          </p:cNvPr>
          <p:cNvPicPr>
            <a:picLocks noChangeAspect="1"/>
          </p:cNvPicPr>
          <p:nvPr/>
        </p:nvPicPr>
        <p:blipFill>
          <a:blip r:embed="rId3"/>
          <a:stretch>
            <a:fillRect/>
          </a:stretch>
        </p:blipFill>
        <p:spPr>
          <a:xfrm>
            <a:off x="7388108" y="3658102"/>
            <a:ext cx="2058753" cy="2952237"/>
          </a:xfrm>
          <a:prstGeom prst="rect">
            <a:avLst/>
          </a:prstGeom>
        </p:spPr>
      </p:pic>
      <p:pic>
        <p:nvPicPr>
          <p:cNvPr id="6" name="Picture 5">
            <a:extLst>
              <a:ext uri="{FF2B5EF4-FFF2-40B4-BE49-F238E27FC236}">
                <a16:creationId xmlns:a16="http://schemas.microsoft.com/office/drawing/2014/main" id="{E87666A4-1DC6-4CFC-80DE-628C099F28E0}"/>
              </a:ext>
            </a:extLst>
          </p:cNvPr>
          <p:cNvPicPr>
            <a:picLocks noChangeAspect="1"/>
          </p:cNvPicPr>
          <p:nvPr/>
        </p:nvPicPr>
        <p:blipFill>
          <a:blip r:embed="rId4"/>
          <a:stretch>
            <a:fillRect/>
          </a:stretch>
        </p:blipFill>
        <p:spPr>
          <a:xfrm>
            <a:off x="4881933" y="1496195"/>
            <a:ext cx="7188112" cy="1940280"/>
          </a:xfrm>
          <a:prstGeom prst="rect">
            <a:avLst/>
          </a:prstGeom>
        </p:spPr>
      </p:pic>
      <p:graphicFrame>
        <p:nvGraphicFramePr>
          <p:cNvPr id="4" name="Content Placeholder 4">
            <a:extLst>
              <a:ext uri="{FF2B5EF4-FFF2-40B4-BE49-F238E27FC236}">
                <a16:creationId xmlns:a16="http://schemas.microsoft.com/office/drawing/2014/main" id="{A394AF3F-19BD-4691-A523-A755B364B892}"/>
              </a:ext>
            </a:extLst>
          </p:cNvPr>
          <p:cNvGraphicFramePr>
            <a:graphicFrameLocks/>
          </p:cNvGraphicFramePr>
          <p:nvPr>
            <p:extLst>
              <p:ext uri="{D42A27DB-BD31-4B8C-83A1-F6EECF244321}">
                <p14:modId xmlns:p14="http://schemas.microsoft.com/office/powerpoint/2010/main" val="2650026671"/>
              </p:ext>
            </p:extLst>
          </p:nvPr>
        </p:nvGraphicFramePr>
        <p:xfrm>
          <a:off x="-635842" y="1378615"/>
          <a:ext cx="12451511" cy="53491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Arrow: Right 4">
            <a:extLst>
              <a:ext uri="{FF2B5EF4-FFF2-40B4-BE49-F238E27FC236}">
                <a16:creationId xmlns:a16="http://schemas.microsoft.com/office/drawing/2014/main" id="{C8D11BE6-A53B-450A-83FF-896AF10305CB}"/>
              </a:ext>
            </a:extLst>
          </p:cNvPr>
          <p:cNvSpPr/>
          <p:nvPr/>
        </p:nvSpPr>
        <p:spPr>
          <a:xfrm>
            <a:off x="4517499" y="2276917"/>
            <a:ext cx="364434" cy="181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30BC5723-0332-47D4-94A0-FAF946745297}"/>
              </a:ext>
            </a:extLst>
          </p:cNvPr>
          <p:cNvSpPr/>
          <p:nvPr/>
        </p:nvSpPr>
        <p:spPr>
          <a:xfrm>
            <a:off x="4510547" y="4821291"/>
            <a:ext cx="1738861" cy="350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6563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2C58-E265-4B2E-B337-4F7BCE5DDF17}"/>
              </a:ext>
            </a:extLst>
          </p:cNvPr>
          <p:cNvSpPr>
            <a:spLocks noGrp="1"/>
          </p:cNvSpPr>
          <p:nvPr>
            <p:ph type="title"/>
          </p:nvPr>
        </p:nvSpPr>
        <p:spPr>
          <a:xfrm>
            <a:off x="838200" y="365125"/>
            <a:ext cx="10721996" cy="1325563"/>
          </a:xfrm>
        </p:spPr>
        <p:txBody>
          <a:bodyPr/>
          <a:lstStyle/>
          <a:p>
            <a:r>
              <a:rPr lang="en-US" dirty="0"/>
              <a:t>SPD Workflow Tasks vs Power Automate Tasks</a:t>
            </a:r>
          </a:p>
        </p:txBody>
      </p:sp>
      <p:graphicFrame>
        <p:nvGraphicFramePr>
          <p:cNvPr id="8" name="Content Placeholder 4">
            <a:extLst>
              <a:ext uri="{FF2B5EF4-FFF2-40B4-BE49-F238E27FC236}">
                <a16:creationId xmlns:a16="http://schemas.microsoft.com/office/drawing/2014/main" id="{E95C2415-776F-4CAB-A08B-09C4CEED7D6D}"/>
              </a:ext>
            </a:extLst>
          </p:cNvPr>
          <p:cNvGraphicFramePr>
            <a:graphicFrameLocks noGrp="1"/>
          </p:cNvGraphicFramePr>
          <p:nvPr>
            <p:ph idx="1"/>
            <p:extLst>
              <p:ext uri="{D42A27DB-BD31-4B8C-83A1-F6EECF244321}">
                <p14:modId xmlns:p14="http://schemas.microsoft.com/office/powerpoint/2010/main" val="3306539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9846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E47FE40-F70B-4BF4-9CEA-F14800A6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8826778-2F54-4F8E-BA27-C95E488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83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1001675" y="1259958"/>
            <a:ext cx="4091109" cy="2481729"/>
          </a:xfrm>
        </p:spPr>
        <p:txBody>
          <a:bodyPr vert="horz" lIns="91440" tIns="45720" rIns="91440" bIns="45720" rtlCol="0" anchor="b">
            <a:normAutofit/>
          </a:bodyPr>
          <a:lstStyle/>
          <a:p>
            <a:pPr algn="ctr"/>
            <a:r>
              <a:rPr lang="en-US" sz="3200" kern="1200" dirty="0">
                <a:solidFill>
                  <a:srgbClr val="595959"/>
                </a:solidFill>
                <a:latin typeface="+mj-lt"/>
                <a:ea typeface="+mj-ea"/>
                <a:cs typeface="+mj-cs"/>
              </a:rPr>
              <a:t>SharePoint Built in OOB Workflows</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vs </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Power Automate </a:t>
            </a:r>
            <a:r>
              <a:rPr lang="en-US" sz="3200" dirty="0">
                <a:solidFill>
                  <a:srgbClr val="595959"/>
                </a:solidFill>
              </a:rPr>
              <a:t>equivalent options</a:t>
            </a:r>
            <a:endParaRPr lang="en-US" sz="3200" b="1" kern="1200" dirty="0">
              <a:solidFill>
                <a:srgbClr val="595959"/>
              </a:solidFill>
              <a:latin typeface="+mj-lt"/>
              <a:ea typeface="+mj-ea"/>
              <a:cs typeface="+mj-cs"/>
            </a:endParaRPr>
          </a:p>
        </p:txBody>
      </p:sp>
      <p:graphicFrame>
        <p:nvGraphicFramePr>
          <p:cNvPr id="8" name="Table 4">
            <a:extLst>
              <a:ext uri="{FF2B5EF4-FFF2-40B4-BE49-F238E27FC236}">
                <a16:creationId xmlns:a16="http://schemas.microsoft.com/office/drawing/2014/main" id="{94AB10C4-E636-40FA-96D5-6380051FF0D0}"/>
              </a:ext>
            </a:extLst>
          </p:cNvPr>
          <p:cNvGraphicFramePr>
            <a:graphicFrameLocks/>
          </p:cNvGraphicFramePr>
          <p:nvPr>
            <p:extLst>
              <p:ext uri="{D42A27DB-BD31-4B8C-83A1-F6EECF244321}">
                <p14:modId xmlns:p14="http://schemas.microsoft.com/office/powerpoint/2010/main" val="2101348831"/>
              </p:ext>
            </p:extLst>
          </p:nvPr>
        </p:nvGraphicFramePr>
        <p:xfrm>
          <a:off x="6261521" y="902289"/>
          <a:ext cx="5387742" cy="4582396"/>
        </p:xfrm>
        <a:graphic>
          <a:graphicData uri="http://schemas.openxmlformats.org/drawingml/2006/table">
            <a:tbl>
              <a:tblPr firstRow="1" bandRow="1">
                <a:tableStyleId>{5C22544A-7EE6-4342-B048-85BDC9FD1C3A}</a:tableStyleId>
              </a:tblPr>
              <a:tblGrid>
                <a:gridCol w="2814677">
                  <a:extLst>
                    <a:ext uri="{9D8B030D-6E8A-4147-A177-3AD203B41FA5}">
                      <a16:colId xmlns:a16="http://schemas.microsoft.com/office/drawing/2014/main" val="2596463080"/>
                    </a:ext>
                  </a:extLst>
                </a:gridCol>
                <a:gridCol w="2573065">
                  <a:extLst>
                    <a:ext uri="{9D8B030D-6E8A-4147-A177-3AD203B41FA5}">
                      <a16:colId xmlns:a16="http://schemas.microsoft.com/office/drawing/2014/main" val="2717786206"/>
                    </a:ext>
                  </a:extLst>
                </a:gridCol>
              </a:tblGrid>
              <a:tr h="743749">
                <a:tc>
                  <a:txBody>
                    <a:bodyPr/>
                    <a:lstStyle/>
                    <a:p>
                      <a:pPr algn="ctr"/>
                      <a:r>
                        <a:rPr lang="en-US" sz="2000" dirty="0"/>
                        <a:t>SharePoint Built-in Workflows</a:t>
                      </a:r>
                    </a:p>
                    <a:p>
                      <a:endParaRPr lang="en-US" sz="2000" dirty="0"/>
                    </a:p>
                  </a:txBody>
                  <a:tcPr marL="70819" marR="70819" marT="35409" marB="35409"/>
                </a:tc>
                <a:tc>
                  <a:txBody>
                    <a:bodyPr/>
                    <a:lstStyle/>
                    <a:p>
                      <a:pPr algn="ctr"/>
                      <a:r>
                        <a:rPr lang="en-US" sz="2000" dirty="0"/>
                        <a:t>Power Automate</a:t>
                      </a:r>
                    </a:p>
                    <a:p>
                      <a:endParaRPr lang="en-US" sz="2000" dirty="0"/>
                    </a:p>
                  </a:txBody>
                  <a:tcPr marL="70819" marR="70819" marT="35409" marB="35409"/>
                </a:tc>
                <a:extLst>
                  <a:ext uri="{0D108BD9-81ED-4DB2-BD59-A6C34878D82A}">
                    <a16:rowId xmlns:a16="http://schemas.microsoft.com/office/drawing/2014/main" val="4259342099"/>
                  </a:ext>
                </a:extLst>
              </a:tr>
              <a:tr h="811673">
                <a:tc>
                  <a:txBody>
                    <a:bodyPr/>
                    <a:lstStyle/>
                    <a:p>
                      <a:pPr algn="l" fontAlgn="ctr">
                        <a:spcBef>
                          <a:spcPts val="0"/>
                        </a:spcBef>
                        <a:spcAft>
                          <a:spcPts val="0"/>
                        </a:spcAft>
                      </a:pPr>
                      <a:r>
                        <a:rPr lang="en-US" sz="1600" u="none" strike="noStrike" dirty="0">
                          <a:effectLst/>
                        </a:rPr>
                        <a:t>Approval</a:t>
                      </a:r>
                      <a:endParaRPr lang="en-US" sz="1600" b="0" i="0" u="none" strike="noStrike" dirty="0">
                        <a:effectLst/>
                        <a:latin typeface="Arial" panose="020B0604020202020204" pitchFamily="34" charset="0"/>
                      </a:endParaRPr>
                    </a:p>
                  </a:txBody>
                  <a:tcPr marL="80086" marR="80086" marT="66738" marB="66738" anchor="ctr"/>
                </a:tc>
                <a:tc>
                  <a:txBody>
                    <a:bodyPr/>
                    <a:lstStyle/>
                    <a:p>
                      <a:pPr algn="l" fontAlgn="ctr">
                        <a:spcBef>
                          <a:spcPts val="0"/>
                        </a:spcBef>
                        <a:spcAft>
                          <a:spcPts val="0"/>
                        </a:spcAft>
                      </a:pPr>
                      <a:r>
                        <a:rPr lang="en-US" sz="1600" u="none" strike="noStrike" dirty="0">
                          <a:effectLst/>
                        </a:rPr>
                        <a:t>When a file is added, approve file using SharePoint Content Approval</a:t>
                      </a: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1171666060"/>
                  </a:ext>
                </a:extLst>
              </a:tr>
              <a:tr h="811673">
                <a:tc>
                  <a:txBody>
                    <a:bodyPr/>
                    <a:lstStyle/>
                    <a:p>
                      <a:pPr algn="l" fontAlgn="ctr">
                        <a:spcBef>
                          <a:spcPts val="0"/>
                        </a:spcBef>
                        <a:spcAft>
                          <a:spcPts val="0"/>
                        </a:spcAft>
                      </a:pPr>
                      <a:r>
                        <a:rPr lang="en-US" sz="1600" u="none" strike="noStrike" dirty="0">
                          <a:effectLst/>
                        </a:rPr>
                        <a:t>Collect Signatures</a:t>
                      </a:r>
                      <a:endParaRPr lang="en-US" sz="1600" b="0" i="0" u="none" strike="noStrike" dirty="0">
                        <a:effectLst/>
                        <a:latin typeface="Arial" panose="020B0604020202020204" pitchFamily="34" charset="0"/>
                      </a:endParaRPr>
                    </a:p>
                  </a:txBody>
                  <a:tcPr marL="80086" marR="80086" marT="66738" marB="66738" anchor="ctr"/>
                </a:tc>
                <a:tc>
                  <a:txBody>
                    <a:bodyPr/>
                    <a:lstStyle/>
                    <a:p>
                      <a:pPr algn="l" fontAlgn="ctr">
                        <a:spcBef>
                          <a:spcPts val="0"/>
                        </a:spcBef>
                        <a:spcAft>
                          <a:spcPts val="0"/>
                        </a:spcAft>
                      </a:pPr>
                      <a:r>
                        <a:rPr lang="en-US" sz="1600" u="none" strike="noStrike" kern="1200" dirty="0">
                          <a:solidFill>
                            <a:schemeClr val="dk1"/>
                          </a:solidFill>
                          <a:effectLst/>
                          <a:latin typeface="+mn-lt"/>
                          <a:ea typeface="+mn-ea"/>
                          <a:cs typeface="+mn-cs"/>
                        </a:rPr>
                        <a:t>Requires 3rd party connector</a:t>
                      </a:r>
                    </a:p>
                  </a:txBody>
                  <a:tcPr marL="80086" marR="80086" marT="66738" marB="66738" anchor="ctr"/>
                </a:tc>
                <a:extLst>
                  <a:ext uri="{0D108BD9-81ED-4DB2-BD59-A6C34878D82A}">
                    <a16:rowId xmlns:a16="http://schemas.microsoft.com/office/drawing/2014/main" val="3201427707"/>
                  </a:ext>
                </a:extLst>
              </a:tr>
              <a:tr h="811673">
                <a:tc>
                  <a:txBody>
                    <a:bodyPr/>
                    <a:lstStyle/>
                    <a:p>
                      <a:pPr algn="l" fontAlgn="ctr">
                        <a:spcBef>
                          <a:spcPts val="0"/>
                        </a:spcBef>
                        <a:spcAft>
                          <a:spcPts val="0"/>
                        </a:spcAft>
                      </a:pPr>
                      <a:r>
                        <a:rPr lang="en-US" sz="1600" u="none" strike="noStrike" dirty="0">
                          <a:effectLst/>
                        </a:rPr>
                        <a:t>Publishing Approval</a:t>
                      </a:r>
                      <a:endParaRPr lang="en-US" sz="1600" b="0" i="0" u="none" strike="noStrike" dirty="0">
                        <a:effectLst/>
                        <a:latin typeface="Arial" panose="020B0604020202020204" pitchFamily="34" charset="0"/>
                      </a:endParaRPr>
                    </a:p>
                  </a:txBody>
                  <a:tcPr marL="80086" marR="80086" marT="66738" marB="66738"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u="none" strike="noStrike" dirty="0">
                          <a:effectLst/>
                        </a:rPr>
                        <a:t>There are several Approval templates that can be tweaked to mimic the functionality</a:t>
                      </a: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3602551983"/>
                  </a:ext>
                </a:extLst>
              </a:tr>
              <a:tr h="811673">
                <a:tc>
                  <a:txBody>
                    <a:bodyPr/>
                    <a:lstStyle/>
                    <a:p>
                      <a:pPr algn="l" fontAlgn="ctr">
                        <a:spcBef>
                          <a:spcPts val="0"/>
                        </a:spcBef>
                        <a:spcAft>
                          <a:spcPts val="0"/>
                        </a:spcAft>
                      </a:pPr>
                      <a:r>
                        <a:rPr lang="en-US" sz="1600" u="none" strike="noStrike" dirty="0">
                          <a:effectLst/>
                        </a:rPr>
                        <a:t>Collect Feedback</a:t>
                      </a:r>
                      <a:endParaRPr lang="en-US" sz="1600" b="0" i="0" u="none" strike="noStrike" dirty="0">
                        <a:effectLst/>
                        <a:latin typeface="Arial" panose="020B0604020202020204" pitchFamily="34" charset="0"/>
                      </a:endParaRPr>
                    </a:p>
                  </a:txBody>
                  <a:tcPr marL="80086" marR="80086" marT="66738" marB="66738" anchor="ctr"/>
                </a:tc>
                <a:tc>
                  <a:txBody>
                    <a:bodyPr/>
                    <a:lstStyle/>
                    <a:p>
                      <a:pPr algn="l" fontAlgn="ctr">
                        <a:spcBef>
                          <a:spcPts val="0"/>
                        </a:spcBef>
                        <a:spcAft>
                          <a:spcPts val="0"/>
                        </a:spcAft>
                      </a:pPr>
                      <a:r>
                        <a:rPr lang="en-US" sz="1600" u="none" strike="noStrike" kern="1200" dirty="0">
                          <a:solidFill>
                            <a:schemeClr val="dk1"/>
                          </a:solidFill>
                          <a:effectLst/>
                          <a:latin typeface="+mn-lt"/>
                          <a:ea typeface="+mn-ea"/>
                          <a:cs typeface="+mn-cs"/>
                        </a:rPr>
                        <a:t>Request feedback templates</a:t>
                      </a:r>
                    </a:p>
                  </a:txBody>
                  <a:tcPr marL="80086" marR="80086" marT="66738" marB="66738" anchor="ctr"/>
                </a:tc>
                <a:extLst>
                  <a:ext uri="{0D108BD9-81ED-4DB2-BD59-A6C34878D82A}">
                    <a16:rowId xmlns:a16="http://schemas.microsoft.com/office/drawing/2014/main" val="2008336626"/>
                  </a:ext>
                </a:extLst>
              </a:tr>
            </a:tbl>
          </a:graphicData>
        </a:graphic>
      </p:graphicFrame>
    </p:spTree>
    <p:extLst>
      <p:ext uri="{BB962C8B-B14F-4D97-AF65-F5344CB8AC3E}">
        <p14:creationId xmlns:p14="http://schemas.microsoft.com/office/powerpoint/2010/main" val="3893094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Triggers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sp>
        <p:nvSpPr>
          <p:cNvPr id="9" name="Arrow: Pentagon 8">
            <a:extLst>
              <a:ext uri="{FF2B5EF4-FFF2-40B4-BE49-F238E27FC236}">
                <a16:creationId xmlns:a16="http://schemas.microsoft.com/office/drawing/2014/main" id="{AF53AE5A-2924-4662-A50A-0F36EE70CB64}"/>
              </a:ext>
            </a:extLst>
          </p:cNvPr>
          <p:cNvSpPr/>
          <p:nvPr/>
        </p:nvSpPr>
        <p:spPr>
          <a:xfrm>
            <a:off x="349332" y="2040747"/>
            <a:ext cx="2506758" cy="3721259"/>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Triggers in SPD Workflow</a:t>
            </a:r>
          </a:p>
        </p:txBody>
      </p:sp>
      <p:sp>
        <p:nvSpPr>
          <p:cNvPr id="6" name="Arrow: Pentagon 5">
            <a:extLst>
              <a:ext uri="{FF2B5EF4-FFF2-40B4-BE49-F238E27FC236}">
                <a16:creationId xmlns:a16="http://schemas.microsoft.com/office/drawing/2014/main" id="{9E05F9E6-F341-4E2D-84FE-211A4A051DBC}"/>
              </a:ext>
            </a:extLst>
          </p:cNvPr>
          <p:cNvSpPr/>
          <p:nvPr/>
        </p:nvSpPr>
        <p:spPr>
          <a:xfrm>
            <a:off x="6026775" y="2040746"/>
            <a:ext cx="2506758" cy="3721259"/>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Triggers in Power Automate flow for SharePoint</a:t>
            </a:r>
          </a:p>
        </p:txBody>
      </p:sp>
      <p:pic>
        <p:nvPicPr>
          <p:cNvPr id="14" name="Picture 13">
            <a:extLst>
              <a:ext uri="{FF2B5EF4-FFF2-40B4-BE49-F238E27FC236}">
                <a16:creationId xmlns:a16="http://schemas.microsoft.com/office/drawing/2014/main" id="{937D698F-DB38-42E8-B092-3483643B4262}"/>
              </a:ext>
            </a:extLst>
          </p:cNvPr>
          <p:cNvPicPr>
            <a:picLocks noChangeAspect="1"/>
          </p:cNvPicPr>
          <p:nvPr/>
        </p:nvPicPr>
        <p:blipFill>
          <a:blip r:embed="rId3"/>
          <a:stretch>
            <a:fillRect/>
          </a:stretch>
        </p:blipFill>
        <p:spPr>
          <a:xfrm>
            <a:off x="2856090" y="3180645"/>
            <a:ext cx="3032757" cy="1222022"/>
          </a:xfrm>
          <a:prstGeom prst="rect">
            <a:avLst/>
          </a:prstGeom>
        </p:spPr>
      </p:pic>
      <p:pic>
        <p:nvPicPr>
          <p:cNvPr id="16" name="Picture 15">
            <a:extLst>
              <a:ext uri="{FF2B5EF4-FFF2-40B4-BE49-F238E27FC236}">
                <a16:creationId xmlns:a16="http://schemas.microsoft.com/office/drawing/2014/main" id="{BE035AA7-EE0F-4A7A-A673-58678ADF934C}"/>
              </a:ext>
            </a:extLst>
          </p:cNvPr>
          <p:cNvPicPr>
            <a:picLocks noChangeAspect="1"/>
          </p:cNvPicPr>
          <p:nvPr/>
        </p:nvPicPr>
        <p:blipFill>
          <a:blip r:embed="rId4"/>
          <a:stretch>
            <a:fillRect/>
          </a:stretch>
        </p:blipFill>
        <p:spPr>
          <a:xfrm>
            <a:off x="8533533" y="2062364"/>
            <a:ext cx="3456236" cy="3486687"/>
          </a:xfrm>
          <a:prstGeom prst="rect">
            <a:avLst/>
          </a:prstGeom>
        </p:spPr>
      </p:pic>
    </p:spTree>
    <p:extLst>
      <p:ext uri="{BB962C8B-B14F-4D97-AF65-F5344CB8AC3E}">
        <p14:creationId xmlns:p14="http://schemas.microsoft.com/office/powerpoint/2010/main" val="2568000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22" y="2535350"/>
            <a:ext cx="9859116" cy="1162178"/>
          </a:xfrm>
        </p:spPr>
        <p:txBody>
          <a:bodyPr/>
          <a:lstStyle/>
          <a:p>
            <a:r>
              <a:rPr lang="en-US" dirty="0">
                <a:solidFill>
                  <a:schemeClr val="bg1"/>
                </a:solidFill>
              </a:rPr>
              <a:t>Introduction </a:t>
            </a:r>
          </a:p>
        </p:txBody>
      </p:sp>
    </p:spTree>
    <p:extLst>
      <p:ext uri="{BB962C8B-B14F-4D97-AF65-F5344CB8AC3E}">
        <p14:creationId xmlns:p14="http://schemas.microsoft.com/office/powerpoint/2010/main" val="487109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Actions Comparison </a:t>
            </a:r>
            <a:br>
              <a:rPr lang="en-US" dirty="0">
                <a:solidFill>
                  <a:srgbClr val="767676"/>
                </a:solidFill>
                <a:latin typeface="SegoeUI"/>
              </a:rPr>
            </a:br>
            <a:endParaRPr lang="en-US" dirty="0"/>
          </a:p>
        </p:txBody>
      </p:sp>
      <p:pic>
        <p:nvPicPr>
          <p:cNvPr id="24" name="Picture 23">
            <a:extLst>
              <a:ext uri="{FF2B5EF4-FFF2-40B4-BE49-F238E27FC236}">
                <a16:creationId xmlns:a16="http://schemas.microsoft.com/office/drawing/2014/main" id="{8E0BC28D-71DE-4D07-A4B4-87AF72F382E4}"/>
              </a:ext>
            </a:extLst>
          </p:cNvPr>
          <p:cNvPicPr>
            <a:picLocks noChangeAspect="1"/>
          </p:cNvPicPr>
          <p:nvPr/>
        </p:nvPicPr>
        <p:blipFill>
          <a:blip r:embed="rId3"/>
          <a:stretch>
            <a:fillRect/>
          </a:stretch>
        </p:blipFill>
        <p:spPr>
          <a:xfrm>
            <a:off x="9991336" y="1572167"/>
            <a:ext cx="2082108" cy="4960849"/>
          </a:xfrm>
          <a:prstGeom prst="rect">
            <a:avLst/>
          </a:prstGeom>
          <a:effectLst>
            <a:outerShdw blurRad="50800" dist="38100" dir="2700000" algn="tl" rotWithShape="0">
              <a:prstClr val="black">
                <a:alpha val="40000"/>
              </a:prstClr>
            </a:outerShdw>
          </a:effectLst>
        </p:spPr>
      </p:pic>
      <p:pic>
        <p:nvPicPr>
          <p:cNvPr id="28" name="Picture 27">
            <a:extLst>
              <a:ext uri="{FF2B5EF4-FFF2-40B4-BE49-F238E27FC236}">
                <a16:creationId xmlns:a16="http://schemas.microsoft.com/office/drawing/2014/main" id="{791CDDB4-72BE-49C7-9F1D-CE1595FF406C}"/>
              </a:ext>
            </a:extLst>
          </p:cNvPr>
          <p:cNvPicPr>
            <a:picLocks noChangeAspect="1"/>
          </p:cNvPicPr>
          <p:nvPr/>
        </p:nvPicPr>
        <p:blipFill>
          <a:blip r:embed="rId4"/>
          <a:stretch>
            <a:fillRect/>
          </a:stretch>
        </p:blipFill>
        <p:spPr>
          <a:xfrm>
            <a:off x="4427292" y="1095994"/>
            <a:ext cx="1238244" cy="5677693"/>
          </a:xfrm>
          <a:prstGeom prst="rect">
            <a:avLst/>
          </a:prstGeom>
          <a:ln>
            <a:solidFill>
              <a:schemeClr val="tx1">
                <a:lumMod val="50000"/>
                <a:lumOff val="50000"/>
              </a:schemeClr>
            </a:solidFill>
          </a:ln>
          <a:effectLst>
            <a:outerShdw blurRad="50800" dist="38100" dir="18900000" algn="bl" rotWithShape="0">
              <a:prstClr val="black">
                <a:alpha val="40000"/>
              </a:prstClr>
            </a:outerShdw>
          </a:effectLst>
        </p:spPr>
      </p:pic>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sp>
        <p:nvSpPr>
          <p:cNvPr id="9" name="Arrow: Pentagon 8">
            <a:extLst>
              <a:ext uri="{FF2B5EF4-FFF2-40B4-BE49-F238E27FC236}">
                <a16:creationId xmlns:a16="http://schemas.microsoft.com/office/drawing/2014/main" id="{AF53AE5A-2924-4662-A50A-0F36EE70CB64}"/>
              </a:ext>
            </a:extLst>
          </p:cNvPr>
          <p:cNvSpPr/>
          <p:nvPr/>
        </p:nvSpPr>
        <p:spPr>
          <a:xfrm>
            <a:off x="349331" y="2040747"/>
            <a:ext cx="3998583" cy="3721259"/>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If steps are the "where" and conditions are the "when," actions are the critical "what" piece of the workflow story</a:t>
            </a:r>
          </a:p>
        </p:txBody>
      </p:sp>
      <p:sp>
        <p:nvSpPr>
          <p:cNvPr id="10" name="Arrow: Pentagon 9">
            <a:extLst>
              <a:ext uri="{FF2B5EF4-FFF2-40B4-BE49-F238E27FC236}">
                <a16:creationId xmlns:a16="http://schemas.microsoft.com/office/drawing/2014/main" id="{69905789-75EB-4E63-BB7B-1493B2D8BD21}"/>
              </a:ext>
            </a:extLst>
          </p:cNvPr>
          <p:cNvSpPr/>
          <p:nvPr/>
        </p:nvSpPr>
        <p:spPr>
          <a:xfrm>
            <a:off x="5992753" y="1849239"/>
            <a:ext cx="3998583" cy="3721259"/>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Actions in Power Automate are the same in concept as actions in Designer workflows</a:t>
            </a:r>
          </a:p>
          <a:p>
            <a:pPr marL="285750" indent="-285750">
              <a:buFont typeface="Arial" panose="020B0604020202020204" pitchFamily="34" charset="0"/>
              <a:buChar char="•"/>
            </a:pPr>
            <a:r>
              <a:rPr lang="en-US" dirty="0"/>
              <a:t>Actions are the "verb" - they do the work</a:t>
            </a:r>
          </a:p>
        </p:txBody>
      </p:sp>
    </p:spTree>
    <p:extLst>
      <p:ext uri="{BB962C8B-B14F-4D97-AF65-F5344CB8AC3E}">
        <p14:creationId xmlns:p14="http://schemas.microsoft.com/office/powerpoint/2010/main" val="999691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6">
            <a:extLst>
              <a:ext uri="{FF2B5EF4-FFF2-40B4-BE49-F238E27FC236}">
                <a16:creationId xmlns:a16="http://schemas.microsoft.com/office/drawing/2014/main" id="{6E47FE40-F70B-4BF4-9CEA-F14800A6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8">
            <a:extLst>
              <a:ext uri="{FF2B5EF4-FFF2-40B4-BE49-F238E27FC236}">
                <a16:creationId xmlns:a16="http://schemas.microsoft.com/office/drawing/2014/main" id="{78826778-2F54-4F8E-BA27-C95E488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83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235286" y="902289"/>
            <a:ext cx="4977727" cy="3541851"/>
          </a:xfrm>
          <a:prstGeom prst="ellipse">
            <a:avLst/>
          </a:prstGeom>
        </p:spPr>
        <p:txBody>
          <a:bodyPr vert="horz" lIns="91440" tIns="45720" rIns="91440" bIns="45720" rtlCol="0" anchor="b">
            <a:noAutofit/>
          </a:bodyPr>
          <a:lstStyle/>
          <a:p>
            <a:pPr algn="ctr"/>
            <a:r>
              <a:rPr lang="en-US" sz="3200" kern="1200" dirty="0">
                <a:solidFill>
                  <a:srgbClr val="595959"/>
                </a:solidFill>
                <a:latin typeface="+mj-lt"/>
                <a:ea typeface="+mj-ea"/>
                <a:cs typeface="+mj-cs"/>
              </a:rPr>
              <a:t>SharePoint Designer vs </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Power Automate</a:t>
            </a:r>
            <a:br>
              <a:rPr lang="en-US" sz="3200" kern="1200" dirty="0">
                <a:solidFill>
                  <a:srgbClr val="595959"/>
                </a:solidFill>
                <a:latin typeface="+mj-lt"/>
                <a:ea typeface="+mj-ea"/>
                <a:cs typeface="+mj-cs"/>
              </a:rPr>
            </a:br>
            <a:br>
              <a:rPr lang="en-US" sz="3200" kern="1200" dirty="0">
                <a:solidFill>
                  <a:srgbClr val="595959"/>
                </a:solidFill>
                <a:latin typeface="+mj-lt"/>
                <a:ea typeface="+mj-ea"/>
                <a:cs typeface="+mj-cs"/>
              </a:rPr>
            </a:br>
            <a:r>
              <a:rPr lang="en-US" sz="3200" b="1" kern="1200" dirty="0">
                <a:solidFill>
                  <a:srgbClr val="595959"/>
                </a:solidFill>
                <a:latin typeface="+mj-lt"/>
                <a:ea typeface="+mj-ea"/>
                <a:cs typeface="+mj-cs"/>
              </a:rPr>
              <a:t>Actions</a:t>
            </a:r>
            <a:r>
              <a:rPr lang="en-US" sz="3200" kern="1200" dirty="0">
                <a:solidFill>
                  <a:srgbClr val="595959"/>
                </a:solidFill>
                <a:latin typeface="+mj-lt"/>
                <a:ea typeface="+mj-ea"/>
                <a:cs typeface="+mj-cs"/>
              </a:rPr>
              <a:t> - </a:t>
            </a:r>
            <a:r>
              <a:rPr lang="en-US" sz="3200" b="1" kern="1200" dirty="0">
                <a:solidFill>
                  <a:srgbClr val="595959"/>
                </a:solidFill>
                <a:latin typeface="+mj-lt"/>
                <a:ea typeface="+mj-ea"/>
                <a:cs typeface="+mj-cs"/>
              </a:rPr>
              <a:t>List Items</a:t>
            </a:r>
          </a:p>
        </p:txBody>
      </p:sp>
      <p:graphicFrame>
        <p:nvGraphicFramePr>
          <p:cNvPr id="7" name="Table 4">
            <a:extLst>
              <a:ext uri="{FF2B5EF4-FFF2-40B4-BE49-F238E27FC236}">
                <a16:creationId xmlns:a16="http://schemas.microsoft.com/office/drawing/2014/main" id="{7B8DEB6A-1C5A-47E8-B51E-FBA1BC591DDE}"/>
              </a:ext>
            </a:extLst>
          </p:cNvPr>
          <p:cNvGraphicFramePr>
            <a:graphicFrameLocks/>
          </p:cNvGraphicFramePr>
          <p:nvPr>
            <p:extLst>
              <p:ext uri="{D42A27DB-BD31-4B8C-83A1-F6EECF244321}">
                <p14:modId xmlns:p14="http://schemas.microsoft.com/office/powerpoint/2010/main" val="2588117441"/>
              </p:ext>
            </p:extLst>
          </p:nvPr>
        </p:nvGraphicFramePr>
        <p:xfrm>
          <a:off x="6285743" y="1362517"/>
          <a:ext cx="5328954" cy="4396388"/>
        </p:xfrm>
        <a:graphic>
          <a:graphicData uri="http://schemas.openxmlformats.org/drawingml/2006/table">
            <a:tbl>
              <a:tblPr firstRow="1" bandRow="1">
                <a:tableStyleId>{5C22544A-7EE6-4342-B048-85BDC9FD1C3A}</a:tableStyleId>
              </a:tblPr>
              <a:tblGrid>
                <a:gridCol w="3142872">
                  <a:extLst>
                    <a:ext uri="{9D8B030D-6E8A-4147-A177-3AD203B41FA5}">
                      <a16:colId xmlns:a16="http://schemas.microsoft.com/office/drawing/2014/main" val="2596463080"/>
                    </a:ext>
                  </a:extLst>
                </a:gridCol>
                <a:gridCol w="2186082">
                  <a:extLst>
                    <a:ext uri="{9D8B030D-6E8A-4147-A177-3AD203B41FA5}">
                      <a16:colId xmlns:a16="http://schemas.microsoft.com/office/drawing/2014/main" val="2717786206"/>
                    </a:ext>
                  </a:extLst>
                </a:gridCol>
              </a:tblGrid>
              <a:tr h="794117">
                <a:tc>
                  <a:txBody>
                    <a:bodyPr/>
                    <a:lstStyle/>
                    <a:p>
                      <a:pPr algn="ctr"/>
                      <a:r>
                        <a:rPr lang="en-US" sz="2000" dirty="0"/>
                        <a:t>SharePoint Designer</a:t>
                      </a:r>
                    </a:p>
                    <a:p>
                      <a:endParaRPr lang="en-US" sz="2000" dirty="0"/>
                    </a:p>
                  </a:txBody>
                  <a:tcPr marL="65833" marR="65833" marT="32917" marB="32917"/>
                </a:tc>
                <a:tc>
                  <a:txBody>
                    <a:bodyPr/>
                    <a:lstStyle/>
                    <a:p>
                      <a:pPr algn="ctr"/>
                      <a:r>
                        <a:rPr lang="en-US" sz="2000" dirty="0"/>
                        <a:t>Power Automate</a:t>
                      </a:r>
                    </a:p>
                    <a:p>
                      <a:endParaRPr lang="en-US" sz="2000" dirty="0"/>
                    </a:p>
                  </a:txBody>
                  <a:tcPr marL="65833" marR="65833" marT="32917" marB="32917"/>
                </a:tc>
                <a:extLst>
                  <a:ext uri="{0D108BD9-81ED-4DB2-BD59-A6C34878D82A}">
                    <a16:rowId xmlns:a16="http://schemas.microsoft.com/office/drawing/2014/main" val="4259342099"/>
                  </a:ext>
                </a:extLst>
              </a:tr>
              <a:tr h="547362">
                <a:tc>
                  <a:txBody>
                    <a:bodyPr/>
                    <a:lstStyle/>
                    <a:p>
                      <a:pPr algn="l" fontAlgn="ctr">
                        <a:spcBef>
                          <a:spcPts val="0"/>
                        </a:spcBef>
                        <a:spcAft>
                          <a:spcPts val="0"/>
                        </a:spcAft>
                      </a:pPr>
                      <a:r>
                        <a:rPr lang="en-US" sz="2000" u="none" strike="noStrike" dirty="0">
                          <a:effectLst/>
                        </a:rPr>
                        <a:t>Create List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Create item</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1171666060"/>
                  </a:ext>
                </a:extLst>
              </a:tr>
              <a:tr h="547362">
                <a:tc>
                  <a:txBody>
                    <a:bodyPr/>
                    <a:lstStyle/>
                    <a:p>
                      <a:pPr algn="l" fontAlgn="ctr">
                        <a:spcBef>
                          <a:spcPts val="0"/>
                        </a:spcBef>
                        <a:spcAft>
                          <a:spcPts val="0"/>
                        </a:spcAft>
                      </a:pPr>
                      <a:r>
                        <a:rPr lang="en-US" sz="2000" u="none" strike="noStrike" dirty="0">
                          <a:effectLst/>
                        </a:rPr>
                        <a:t>Delete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Delete item</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3201427707"/>
                  </a:ext>
                </a:extLst>
              </a:tr>
              <a:tr h="547362">
                <a:tc>
                  <a:txBody>
                    <a:bodyPr/>
                    <a:lstStyle/>
                    <a:p>
                      <a:pPr algn="l" fontAlgn="ctr">
                        <a:spcBef>
                          <a:spcPts val="0"/>
                        </a:spcBef>
                        <a:spcAft>
                          <a:spcPts val="0"/>
                        </a:spcAft>
                      </a:pPr>
                      <a:r>
                        <a:rPr lang="en-US" sz="2000" u="none" strike="noStrike" dirty="0">
                          <a:effectLst/>
                        </a:rPr>
                        <a:t>Set Field in Current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Update item</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3602551983"/>
                  </a:ext>
                </a:extLst>
              </a:tr>
              <a:tr h="547362">
                <a:tc>
                  <a:txBody>
                    <a:bodyPr/>
                    <a:lstStyle/>
                    <a:p>
                      <a:pPr algn="l" fontAlgn="ctr">
                        <a:spcBef>
                          <a:spcPts val="0"/>
                        </a:spcBef>
                        <a:spcAft>
                          <a:spcPts val="0"/>
                        </a:spcAft>
                      </a:pPr>
                      <a:r>
                        <a:rPr lang="en-US" sz="2000" u="none" strike="noStrike" dirty="0">
                          <a:effectLst/>
                        </a:rPr>
                        <a:t>Update List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Update item</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2008336626"/>
                  </a:ext>
                </a:extLst>
              </a:tr>
              <a:tr h="547362">
                <a:tc>
                  <a:txBody>
                    <a:bodyPr/>
                    <a:lstStyle/>
                    <a:p>
                      <a:pPr algn="l" fontAlgn="ctr">
                        <a:spcBef>
                          <a:spcPts val="0"/>
                        </a:spcBef>
                        <a:spcAft>
                          <a:spcPts val="0"/>
                        </a:spcAft>
                      </a:pPr>
                      <a:r>
                        <a:rPr lang="en-US" sz="2000" u="none" strike="noStrike" dirty="0">
                          <a:effectLst/>
                        </a:rPr>
                        <a:t>Wait for Event in List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Do until</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3727406561"/>
                  </a:ext>
                </a:extLst>
              </a:tr>
              <a:tr h="865461">
                <a:tc>
                  <a:txBody>
                    <a:bodyPr/>
                    <a:lstStyle/>
                    <a:p>
                      <a:pPr algn="l" fontAlgn="ctr">
                        <a:spcBef>
                          <a:spcPts val="0"/>
                        </a:spcBef>
                        <a:spcAft>
                          <a:spcPts val="0"/>
                        </a:spcAft>
                      </a:pPr>
                      <a:r>
                        <a:rPr lang="en-US" sz="2000" u="none" strike="noStrike" dirty="0">
                          <a:effectLst/>
                        </a:rPr>
                        <a:t>Wait for Field Change in Current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Do until</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3741301137"/>
                  </a:ext>
                </a:extLst>
              </a:tr>
            </a:tbl>
          </a:graphicData>
        </a:graphic>
      </p:graphicFrame>
    </p:spTree>
    <p:extLst>
      <p:ext uri="{BB962C8B-B14F-4D97-AF65-F5344CB8AC3E}">
        <p14:creationId xmlns:p14="http://schemas.microsoft.com/office/powerpoint/2010/main" val="1608566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E47FE40-F70B-4BF4-9CEA-F14800A6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8826778-2F54-4F8E-BA27-C95E488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83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1001675" y="1259958"/>
            <a:ext cx="3588491" cy="2481729"/>
          </a:xfrm>
        </p:spPr>
        <p:txBody>
          <a:bodyPr vert="horz" lIns="91440" tIns="45720" rIns="91440" bIns="45720" rtlCol="0" anchor="b">
            <a:normAutofit/>
          </a:bodyPr>
          <a:lstStyle/>
          <a:p>
            <a:pPr algn="ctr"/>
            <a:r>
              <a:rPr lang="en-US" sz="3200" kern="1200" dirty="0">
                <a:solidFill>
                  <a:srgbClr val="595959"/>
                </a:solidFill>
                <a:latin typeface="+mj-lt"/>
                <a:ea typeface="+mj-ea"/>
                <a:cs typeface="+mj-cs"/>
              </a:rPr>
              <a:t>SharePoint Designer vs </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Power Automate</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 </a:t>
            </a:r>
            <a:br>
              <a:rPr lang="en-US" sz="3200" kern="1200" dirty="0">
                <a:solidFill>
                  <a:srgbClr val="595959"/>
                </a:solidFill>
                <a:latin typeface="+mj-lt"/>
                <a:ea typeface="+mj-ea"/>
                <a:cs typeface="+mj-cs"/>
              </a:rPr>
            </a:br>
            <a:r>
              <a:rPr lang="en-US" sz="3200" b="1" kern="1200" dirty="0">
                <a:solidFill>
                  <a:srgbClr val="595959"/>
                </a:solidFill>
                <a:latin typeface="+mj-lt"/>
                <a:ea typeface="+mj-ea"/>
                <a:cs typeface="+mj-cs"/>
              </a:rPr>
              <a:t>Actions</a:t>
            </a:r>
            <a:r>
              <a:rPr lang="en-US" sz="3200" kern="1200" dirty="0">
                <a:solidFill>
                  <a:srgbClr val="595959"/>
                </a:solidFill>
                <a:latin typeface="+mj-lt"/>
                <a:ea typeface="+mj-ea"/>
                <a:cs typeface="+mj-cs"/>
              </a:rPr>
              <a:t> - </a:t>
            </a:r>
            <a:r>
              <a:rPr lang="en-US" sz="3200" b="1" kern="1200" dirty="0">
                <a:solidFill>
                  <a:srgbClr val="595959"/>
                </a:solidFill>
                <a:latin typeface="+mj-lt"/>
                <a:ea typeface="+mj-ea"/>
                <a:cs typeface="+mj-cs"/>
              </a:rPr>
              <a:t>Files</a:t>
            </a:r>
          </a:p>
        </p:txBody>
      </p:sp>
      <p:graphicFrame>
        <p:nvGraphicFramePr>
          <p:cNvPr id="4" name="Table 4">
            <a:extLst>
              <a:ext uri="{FF2B5EF4-FFF2-40B4-BE49-F238E27FC236}">
                <a16:creationId xmlns:a16="http://schemas.microsoft.com/office/drawing/2014/main" id="{7B8DEB6A-1C5A-47E8-B51E-FBA1BC591DDE}"/>
              </a:ext>
            </a:extLst>
          </p:cNvPr>
          <p:cNvGraphicFramePr>
            <a:graphicFrameLocks noGrp="1"/>
          </p:cNvGraphicFramePr>
          <p:nvPr>
            <p:ph idx="1"/>
            <p:extLst>
              <p:ext uri="{D42A27DB-BD31-4B8C-83A1-F6EECF244321}">
                <p14:modId xmlns:p14="http://schemas.microsoft.com/office/powerpoint/2010/main" val="3953949511"/>
              </p:ext>
            </p:extLst>
          </p:nvPr>
        </p:nvGraphicFramePr>
        <p:xfrm>
          <a:off x="6267576" y="847789"/>
          <a:ext cx="5389510" cy="4868724"/>
        </p:xfrm>
        <a:graphic>
          <a:graphicData uri="http://schemas.openxmlformats.org/drawingml/2006/table">
            <a:tbl>
              <a:tblPr firstRow="1" bandRow="1">
                <a:tableStyleId>{5C22544A-7EE6-4342-B048-85BDC9FD1C3A}</a:tableStyleId>
              </a:tblPr>
              <a:tblGrid>
                <a:gridCol w="2777016">
                  <a:extLst>
                    <a:ext uri="{9D8B030D-6E8A-4147-A177-3AD203B41FA5}">
                      <a16:colId xmlns:a16="http://schemas.microsoft.com/office/drawing/2014/main" val="2596463080"/>
                    </a:ext>
                  </a:extLst>
                </a:gridCol>
                <a:gridCol w="2612494">
                  <a:extLst>
                    <a:ext uri="{9D8B030D-6E8A-4147-A177-3AD203B41FA5}">
                      <a16:colId xmlns:a16="http://schemas.microsoft.com/office/drawing/2014/main" val="2717786206"/>
                    </a:ext>
                  </a:extLst>
                </a:gridCol>
              </a:tblGrid>
              <a:tr h="933099">
                <a:tc>
                  <a:txBody>
                    <a:bodyPr/>
                    <a:lstStyle/>
                    <a:p>
                      <a:pPr algn="ctr"/>
                      <a:r>
                        <a:rPr lang="en-US" sz="2000" dirty="0"/>
                        <a:t>SharePoint Designer</a:t>
                      </a:r>
                    </a:p>
                    <a:p>
                      <a:endParaRPr lang="en-US" sz="2000" dirty="0"/>
                    </a:p>
                  </a:txBody>
                  <a:tcPr marL="100361" marR="100361" marT="50181" marB="50181"/>
                </a:tc>
                <a:tc>
                  <a:txBody>
                    <a:bodyPr/>
                    <a:lstStyle/>
                    <a:p>
                      <a:pPr algn="ctr"/>
                      <a:r>
                        <a:rPr lang="en-US" sz="2000" dirty="0"/>
                        <a:t>Power Automate</a:t>
                      </a:r>
                    </a:p>
                    <a:p>
                      <a:endParaRPr lang="en-US" sz="2000" dirty="0"/>
                    </a:p>
                  </a:txBody>
                  <a:tcPr marL="100361" marR="100361" marT="50181" marB="50181"/>
                </a:tc>
                <a:extLst>
                  <a:ext uri="{0D108BD9-81ED-4DB2-BD59-A6C34878D82A}">
                    <a16:rowId xmlns:a16="http://schemas.microsoft.com/office/drawing/2014/main" val="4259342099"/>
                  </a:ext>
                </a:extLst>
              </a:tr>
              <a:tr h="622677">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Check In Item</a:t>
                      </a:r>
                      <a:endParaRPr lang="en-US" sz="2000" u="none" strike="noStrike" kern="1200" dirty="0">
                        <a:solidFill>
                          <a:schemeClr val="dk1"/>
                        </a:solidFill>
                        <a:effectLst/>
                        <a:latin typeface="+mn-lt"/>
                        <a:ea typeface="+mn-ea"/>
                        <a:cs typeface="+mn-cs"/>
                      </a:endParaRPr>
                    </a:p>
                  </a:txBody>
                  <a:tcPr marL="65423" marR="65423" marT="54520" marB="54520"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Check in item</a:t>
                      </a:r>
                      <a:endParaRPr lang="en-US" sz="2000" u="none" strike="noStrike" kern="1200" dirty="0">
                        <a:solidFill>
                          <a:schemeClr val="dk1"/>
                        </a:solidFill>
                        <a:effectLst/>
                        <a:latin typeface="+mn-lt"/>
                        <a:ea typeface="+mn-ea"/>
                        <a:cs typeface="+mn-cs"/>
                      </a:endParaRPr>
                    </a:p>
                  </a:txBody>
                  <a:tcPr marL="65423" marR="65423" marT="54520" marB="54520" anchor="ctr"/>
                </a:tc>
                <a:extLst>
                  <a:ext uri="{0D108BD9-81ED-4DB2-BD59-A6C34878D82A}">
                    <a16:rowId xmlns:a16="http://schemas.microsoft.com/office/drawing/2014/main" val="1171666060"/>
                  </a:ext>
                </a:extLst>
              </a:tr>
              <a:tr h="622677">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Check Out Item</a:t>
                      </a:r>
                      <a:endParaRPr lang="en-US" sz="2000" u="none" strike="noStrike" kern="1200" dirty="0">
                        <a:solidFill>
                          <a:schemeClr val="dk1"/>
                        </a:solidFill>
                        <a:effectLst/>
                        <a:latin typeface="+mn-lt"/>
                        <a:ea typeface="+mn-ea"/>
                        <a:cs typeface="+mn-cs"/>
                      </a:endParaRPr>
                    </a:p>
                  </a:txBody>
                  <a:tcPr marL="65423" marR="65423" marT="54520" marB="54520"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Check out item</a:t>
                      </a:r>
                      <a:endParaRPr lang="en-US" sz="2000" u="none" strike="noStrike" kern="1200" dirty="0">
                        <a:solidFill>
                          <a:schemeClr val="dk1"/>
                        </a:solidFill>
                        <a:effectLst/>
                        <a:latin typeface="+mn-lt"/>
                        <a:ea typeface="+mn-ea"/>
                        <a:cs typeface="+mn-cs"/>
                      </a:endParaRPr>
                    </a:p>
                  </a:txBody>
                  <a:tcPr marL="65423" marR="65423" marT="54520" marB="54520" anchor="ctr"/>
                </a:tc>
                <a:extLst>
                  <a:ext uri="{0D108BD9-81ED-4DB2-BD59-A6C34878D82A}">
                    <a16:rowId xmlns:a16="http://schemas.microsoft.com/office/drawing/2014/main" val="3201427707"/>
                  </a:ext>
                </a:extLst>
              </a:tr>
              <a:tr h="622677">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Copy Document</a:t>
                      </a:r>
                      <a:endParaRPr lang="en-US" sz="2000" u="none" strike="noStrike" kern="1200" dirty="0">
                        <a:solidFill>
                          <a:schemeClr val="dk1"/>
                        </a:solidFill>
                        <a:effectLst/>
                        <a:latin typeface="+mn-lt"/>
                        <a:ea typeface="+mn-ea"/>
                        <a:cs typeface="+mn-cs"/>
                      </a:endParaRPr>
                    </a:p>
                  </a:txBody>
                  <a:tcPr marL="65423" marR="65423" marT="54520" marB="54520"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Copy file</a:t>
                      </a:r>
                      <a:endParaRPr lang="en-US" sz="2000" u="none" strike="noStrike" kern="1200" dirty="0">
                        <a:solidFill>
                          <a:schemeClr val="dk1"/>
                        </a:solidFill>
                        <a:effectLst/>
                        <a:latin typeface="+mn-lt"/>
                        <a:ea typeface="+mn-ea"/>
                        <a:cs typeface="+mn-cs"/>
                      </a:endParaRPr>
                    </a:p>
                  </a:txBody>
                  <a:tcPr marL="65423" marR="65423" marT="54520" marB="54520" anchor="ctr"/>
                </a:tc>
                <a:extLst>
                  <a:ext uri="{0D108BD9-81ED-4DB2-BD59-A6C34878D82A}">
                    <a16:rowId xmlns:a16="http://schemas.microsoft.com/office/drawing/2014/main" val="3602551983"/>
                  </a:ext>
                </a:extLst>
              </a:tr>
              <a:tr h="1033797">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Discard Check Out Item</a:t>
                      </a:r>
                      <a:endParaRPr lang="en-US" sz="2000" u="none" strike="noStrike" kern="1200" dirty="0">
                        <a:solidFill>
                          <a:schemeClr val="dk1"/>
                        </a:solidFill>
                        <a:effectLst/>
                        <a:latin typeface="+mn-lt"/>
                        <a:ea typeface="+mn-ea"/>
                        <a:cs typeface="+mn-cs"/>
                      </a:endParaRPr>
                    </a:p>
                  </a:txBody>
                  <a:tcPr marL="65423" marR="65423" marT="54520" marB="54520"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Discard check out</a:t>
                      </a:r>
                      <a:endParaRPr lang="en-US" sz="2000" u="none" strike="noStrike" kern="1200" dirty="0">
                        <a:solidFill>
                          <a:schemeClr val="dk1"/>
                        </a:solidFill>
                        <a:effectLst/>
                        <a:latin typeface="+mn-lt"/>
                        <a:ea typeface="+mn-ea"/>
                        <a:cs typeface="+mn-cs"/>
                      </a:endParaRPr>
                    </a:p>
                  </a:txBody>
                  <a:tcPr marL="65423" marR="65423" marT="54520" marB="54520" anchor="ctr"/>
                </a:tc>
                <a:extLst>
                  <a:ext uri="{0D108BD9-81ED-4DB2-BD59-A6C34878D82A}">
                    <a16:rowId xmlns:a16="http://schemas.microsoft.com/office/drawing/2014/main" val="2008336626"/>
                  </a:ext>
                </a:extLst>
              </a:tr>
              <a:tr h="1033797">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Translate Document</a:t>
                      </a:r>
                      <a:endParaRPr lang="en-US" sz="2000" u="none" strike="noStrike" kern="1200" dirty="0">
                        <a:solidFill>
                          <a:schemeClr val="dk1"/>
                        </a:solidFill>
                        <a:effectLst/>
                        <a:latin typeface="+mn-lt"/>
                        <a:ea typeface="+mn-ea"/>
                        <a:cs typeface="+mn-cs"/>
                      </a:endParaRPr>
                    </a:p>
                  </a:txBody>
                  <a:tcPr marL="65423" marR="65423" marT="54520" marB="54520"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Translator</a:t>
                      </a:r>
                      <a:endParaRPr lang="en-US" sz="2000" u="none" strike="noStrike" kern="1200" dirty="0">
                        <a:solidFill>
                          <a:schemeClr val="dk1"/>
                        </a:solidFill>
                        <a:effectLst/>
                        <a:latin typeface="+mn-lt"/>
                        <a:ea typeface="+mn-ea"/>
                        <a:cs typeface="+mn-cs"/>
                      </a:endParaRPr>
                    </a:p>
                  </a:txBody>
                  <a:tcPr marL="65423" marR="65423" marT="54520" marB="54520" anchor="ctr"/>
                </a:tc>
                <a:extLst>
                  <a:ext uri="{0D108BD9-81ED-4DB2-BD59-A6C34878D82A}">
                    <a16:rowId xmlns:a16="http://schemas.microsoft.com/office/drawing/2014/main" val="3727406561"/>
                  </a:ext>
                </a:extLst>
              </a:tr>
            </a:tbl>
          </a:graphicData>
        </a:graphic>
      </p:graphicFrame>
    </p:spTree>
    <p:extLst>
      <p:ext uri="{BB962C8B-B14F-4D97-AF65-F5344CB8AC3E}">
        <p14:creationId xmlns:p14="http://schemas.microsoft.com/office/powerpoint/2010/main" val="4058164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E47FE40-F70B-4BF4-9CEA-F14800A6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8826778-2F54-4F8E-BA27-C95E488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83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542737" y="1344351"/>
            <a:ext cx="4010619" cy="3200642"/>
          </a:xfrm>
        </p:spPr>
        <p:txBody>
          <a:bodyPr vert="horz" lIns="91440" tIns="45720" rIns="91440" bIns="45720" rtlCol="0" anchor="b">
            <a:normAutofit fontScale="90000"/>
          </a:bodyPr>
          <a:lstStyle/>
          <a:p>
            <a:pPr algn="ctr"/>
            <a:br>
              <a:rPr lang="en-US" sz="2700" kern="1200" dirty="0">
                <a:solidFill>
                  <a:srgbClr val="595959"/>
                </a:solidFill>
                <a:latin typeface="+mj-lt"/>
                <a:ea typeface="+mj-ea"/>
                <a:cs typeface="+mj-cs"/>
              </a:rPr>
            </a:br>
            <a:r>
              <a:rPr lang="en-US" sz="3600" kern="1200" dirty="0">
                <a:solidFill>
                  <a:srgbClr val="595959"/>
                </a:solidFill>
                <a:latin typeface="+mj-lt"/>
                <a:ea typeface="+mj-ea"/>
                <a:cs typeface="+mj-cs"/>
              </a:rPr>
              <a:t>SharePoint Designer </a:t>
            </a:r>
            <a:br>
              <a:rPr lang="en-US" sz="3600" kern="1200" dirty="0">
                <a:solidFill>
                  <a:srgbClr val="595959"/>
                </a:solidFill>
                <a:latin typeface="+mj-lt"/>
                <a:ea typeface="+mj-ea"/>
                <a:cs typeface="+mj-cs"/>
              </a:rPr>
            </a:br>
            <a:r>
              <a:rPr lang="en-US" sz="3600" kern="1200" dirty="0">
                <a:solidFill>
                  <a:srgbClr val="595959"/>
                </a:solidFill>
                <a:latin typeface="+mj-lt"/>
                <a:ea typeface="+mj-ea"/>
                <a:cs typeface="+mj-cs"/>
              </a:rPr>
              <a:t>vs </a:t>
            </a:r>
            <a:br>
              <a:rPr lang="en-US" sz="3600" kern="1200" dirty="0">
                <a:solidFill>
                  <a:srgbClr val="595959"/>
                </a:solidFill>
                <a:latin typeface="+mj-lt"/>
                <a:ea typeface="+mj-ea"/>
                <a:cs typeface="+mj-cs"/>
              </a:rPr>
            </a:br>
            <a:r>
              <a:rPr lang="en-US" sz="3600" kern="1200" dirty="0">
                <a:solidFill>
                  <a:srgbClr val="595959"/>
                </a:solidFill>
                <a:latin typeface="+mj-lt"/>
                <a:ea typeface="+mj-ea"/>
                <a:cs typeface="+mj-cs"/>
              </a:rPr>
              <a:t>Power Automate </a:t>
            </a:r>
            <a:br>
              <a:rPr lang="en-US" sz="3600" kern="1200" dirty="0">
                <a:solidFill>
                  <a:srgbClr val="595959"/>
                </a:solidFill>
                <a:latin typeface="+mj-lt"/>
                <a:ea typeface="+mj-ea"/>
                <a:cs typeface="+mj-cs"/>
              </a:rPr>
            </a:br>
            <a:br>
              <a:rPr lang="en-US" sz="3600" kern="1200" dirty="0">
                <a:solidFill>
                  <a:srgbClr val="595959"/>
                </a:solidFill>
                <a:latin typeface="+mj-lt"/>
                <a:ea typeface="+mj-ea"/>
                <a:cs typeface="+mj-cs"/>
              </a:rPr>
            </a:br>
            <a:r>
              <a:rPr lang="en-US" sz="3600" b="1" kern="1200" dirty="0">
                <a:solidFill>
                  <a:srgbClr val="595959"/>
                </a:solidFill>
                <a:latin typeface="+mj-lt"/>
                <a:ea typeface="+mj-ea"/>
                <a:cs typeface="+mj-cs"/>
              </a:rPr>
              <a:t>Actions</a:t>
            </a:r>
            <a:r>
              <a:rPr lang="en-US" sz="3600" kern="1200" dirty="0">
                <a:solidFill>
                  <a:srgbClr val="595959"/>
                </a:solidFill>
                <a:latin typeface="+mj-lt"/>
                <a:ea typeface="+mj-ea"/>
                <a:cs typeface="+mj-cs"/>
              </a:rPr>
              <a:t> - </a:t>
            </a:r>
            <a:r>
              <a:rPr lang="en-US" sz="3600" b="1" kern="1200" dirty="0">
                <a:solidFill>
                  <a:srgbClr val="595959"/>
                </a:solidFill>
                <a:latin typeface="+mj-lt"/>
                <a:ea typeface="+mj-ea"/>
                <a:cs typeface="+mj-cs"/>
              </a:rPr>
              <a:t>Users and Permissions</a:t>
            </a:r>
            <a:br>
              <a:rPr lang="en-US" sz="3600" kern="1200" dirty="0">
                <a:solidFill>
                  <a:srgbClr val="595959"/>
                </a:solidFill>
                <a:latin typeface="+mj-lt"/>
                <a:ea typeface="+mj-ea"/>
                <a:cs typeface="+mj-cs"/>
              </a:rPr>
            </a:br>
            <a:endParaRPr lang="en-US" sz="3600" kern="1200" dirty="0">
              <a:solidFill>
                <a:srgbClr val="595959"/>
              </a:solidFill>
              <a:latin typeface="+mj-lt"/>
              <a:ea typeface="+mj-ea"/>
              <a:cs typeface="+mj-cs"/>
            </a:endParaRPr>
          </a:p>
        </p:txBody>
      </p:sp>
      <p:graphicFrame>
        <p:nvGraphicFramePr>
          <p:cNvPr id="15" name="Table 4">
            <a:extLst>
              <a:ext uri="{FF2B5EF4-FFF2-40B4-BE49-F238E27FC236}">
                <a16:creationId xmlns:a16="http://schemas.microsoft.com/office/drawing/2014/main" id="{7B8DEB6A-1C5A-47E8-B51E-FBA1BC591DDE}"/>
              </a:ext>
            </a:extLst>
          </p:cNvPr>
          <p:cNvGraphicFramePr>
            <a:graphicFrameLocks noGrp="1"/>
          </p:cNvGraphicFramePr>
          <p:nvPr>
            <p:ph idx="1"/>
            <p:extLst>
              <p:ext uri="{D42A27DB-BD31-4B8C-83A1-F6EECF244321}">
                <p14:modId xmlns:p14="http://schemas.microsoft.com/office/powerpoint/2010/main" val="1312315597"/>
              </p:ext>
            </p:extLst>
          </p:nvPr>
        </p:nvGraphicFramePr>
        <p:xfrm>
          <a:off x="6200964" y="902289"/>
          <a:ext cx="5448299" cy="4802114"/>
        </p:xfrm>
        <a:graphic>
          <a:graphicData uri="http://schemas.openxmlformats.org/drawingml/2006/table">
            <a:tbl>
              <a:tblPr firstRow="1" bandRow="1">
                <a:tableStyleId>{5C22544A-7EE6-4342-B048-85BDC9FD1C3A}</a:tableStyleId>
              </a:tblPr>
              <a:tblGrid>
                <a:gridCol w="2875234">
                  <a:extLst>
                    <a:ext uri="{9D8B030D-6E8A-4147-A177-3AD203B41FA5}">
                      <a16:colId xmlns:a16="http://schemas.microsoft.com/office/drawing/2014/main" val="2596463080"/>
                    </a:ext>
                  </a:extLst>
                </a:gridCol>
                <a:gridCol w="2573065">
                  <a:extLst>
                    <a:ext uri="{9D8B030D-6E8A-4147-A177-3AD203B41FA5}">
                      <a16:colId xmlns:a16="http://schemas.microsoft.com/office/drawing/2014/main" val="2717786206"/>
                    </a:ext>
                  </a:extLst>
                </a:gridCol>
              </a:tblGrid>
              <a:tr h="743749">
                <a:tc>
                  <a:txBody>
                    <a:bodyPr/>
                    <a:lstStyle/>
                    <a:p>
                      <a:pPr algn="ctr"/>
                      <a:r>
                        <a:rPr lang="en-US" sz="2000" dirty="0"/>
                        <a:t>SharePoint Designer</a:t>
                      </a:r>
                    </a:p>
                    <a:p>
                      <a:endParaRPr lang="en-US" sz="2000" dirty="0"/>
                    </a:p>
                  </a:txBody>
                  <a:tcPr marL="70819" marR="70819" marT="35409" marB="35409"/>
                </a:tc>
                <a:tc>
                  <a:txBody>
                    <a:bodyPr/>
                    <a:lstStyle/>
                    <a:p>
                      <a:pPr algn="ctr"/>
                      <a:r>
                        <a:rPr lang="en-US" sz="2000" dirty="0"/>
                        <a:t>Power Automate</a:t>
                      </a:r>
                    </a:p>
                    <a:p>
                      <a:endParaRPr lang="en-US" sz="2000" dirty="0"/>
                    </a:p>
                  </a:txBody>
                  <a:tcPr marL="70819" marR="70819" marT="35409" marB="35409"/>
                </a:tc>
                <a:extLst>
                  <a:ext uri="{0D108BD9-81ED-4DB2-BD59-A6C34878D82A}">
                    <a16:rowId xmlns:a16="http://schemas.microsoft.com/office/drawing/2014/main" val="4259342099"/>
                  </a:ext>
                </a:extLst>
              </a:tr>
              <a:tr h="811673">
                <a:tc>
                  <a:txBody>
                    <a:bodyPr/>
                    <a:lstStyle/>
                    <a:p>
                      <a:pPr algn="l" fontAlgn="ctr">
                        <a:spcBef>
                          <a:spcPts val="0"/>
                        </a:spcBef>
                        <a:spcAft>
                          <a:spcPts val="0"/>
                        </a:spcAft>
                      </a:pPr>
                      <a:r>
                        <a:rPr lang="en-US" sz="2000" u="none" strike="noStrike" dirty="0">
                          <a:effectLst/>
                        </a:rPr>
                        <a:t>Lookup Manager of a User</a:t>
                      </a:r>
                      <a:endParaRPr lang="en-US" sz="2000" b="0" i="0" u="none" strike="noStrike" dirty="0">
                        <a:effectLst/>
                        <a:latin typeface="Arial" panose="020B0604020202020204" pitchFamily="34" charset="0"/>
                      </a:endParaRPr>
                    </a:p>
                  </a:txBody>
                  <a:tcPr marL="70819" marR="70819" marT="59016" marB="59016" anchor="ctr"/>
                </a:tc>
                <a:tc>
                  <a:txBody>
                    <a:bodyPr/>
                    <a:lstStyle/>
                    <a:p>
                      <a:pPr algn="l" fontAlgn="ctr">
                        <a:spcBef>
                          <a:spcPts val="0"/>
                        </a:spcBef>
                        <a:spcAft>
                          <a:spcPts val="0"/>
                        </a:spcAft>
                      </a:pPr>
                      <a:r>
                        <a:rPr lang="en-US" sz="2000" u="none" strike="noStrike" dirty="0">
                          <a:effectLst/>
                        </a:rPr>
                        <a:t>Get manager</a:t>
                      </a:r>
                      <a:endParaRPr lang="en-US" sz="2000" b="0" i="0" u="none" strike="noStrike" dirty="0">
                        <a:effectLst/>
                        <a:latin typeface="Arial" panose="020B0604020202020204" pitchFamily="34" charset="0"/>
                      </a:endParaRPr>
                    </a:p>
                  </a:txBody>
                  <a:tcPr marL="70819" marR="70819" marT="59016" marB="59016" anchor="ctr"/>
                </a:tc>
                <a:extLst>
                  <a:ext uri="{0D108BD9-81ED-4DB2-BD59-A6C34878D82A}">
                    <a16:rowId xmlns:a16="http://schemas.microsoft.com/office/drawing/2014/main" val="1171666060"/>
                  </a:ext>
                </a:extLst>
              </a:tr>
              <a:tr h="811673">
                <a:tc>
                  <a:txBody>
                    <a:bodyPr/>
                    <a:lstStyle/>
                    <a:p>
                      <a:pPr algn="l" fontAlgn="ctr">
                        <a:spcBef>
                          <a:spcPts val="0"/>
                        </a:spcBef>
                        <a:spcAft>
                          <a:spcPts val="0"/>
                        </a:spcAft>
                      </a:pPr>
                      <a:r>
                        <a:rPr lang="en-US" sz="2000" u="none" strike="noStrike" dirty="0">
                          <a:effectLst/>
                        </a:rPr>
                        <a:t>Add List Item Permissions</a:t>
                      </a:r>
                      <a:endParaRPr lang="en-US" sz="2000" b="0" i="0" u="none" strike="noStrike" dirty="0">
                        <a:effectLst/>
                        <a:latin typeface="Arial" panose="020B0604020202020204" pitchFamily="34" charset="0"/>
                      </a:endParaRPr>
                    </a:p>
                  </a:txBody>
                  <a:tcPr marL="70819" marR="70819" marT="59016" marB="59016" anchor="ctr"/>
                </a:tc>
                <a:tc>
                  <a:txBody>
                    <a:bodyPr/>
                    <a:lstStyle/>
                    <a:p>
                      <a:pPr algn="l" fontAlgn="ctr">
                        <a:spcBef>
                          <a:spcPts val="0"/>
                        </a:spcBef>
                        <a:spcAft>
                          <a:spcPts val="0"/>
                        </a:spcAft>
                      </a:pPr>
                      <a:r>
                        <a:rPr lang="en-US" sz="2000" u="none" strike="noStrike" dirty="0">
                          <a:effectLst/>
                        </a:rPr>
                        <a:t>Grant access to an item or a folder</a:t>
                      </a:r>
                      <a:endParaRPr lang="en-US" sz="2000" b="0" i="0" u="none" strike="noStrike" dirty="0">
                        <a:effectLst/>
                        <a:latin typeface="Arial" panose="020B0604020202020204" pitchFamily="34" charset="0"/>
                      </a:endParaRPr>
                    </a:p>
                  </a:txBody>
                  <a:tcPr marL="70819" marR="70819" marT="59016" marB="59016" anchor="ctr"/>
                </a:tc>
                <a:extLst>
                  <a:ext uri="{0D108BD9-81ED-4DB2-BD59-A6C34878D82A}">
                    <a16:rowId xmlns:a16="http://schemas.microsoft.com/office/drawing/2014/main" val="3201427707"/>
                  </a:ext>
                </a:extLst>
              </a:tr>
              <a:tr h="811673">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2000" u="none" strike="noStrike" dirty="0">
                          <a:effectLst/>
                        </a:rPr>
                        <a:t>Not Available</a:t>
                      </a:r>
                      <a:endParaRPr lang="en-US" sz="2000" b="0" i="0" u="none" strike="noStrike" dirty="0">
                        <a:effectLst/>
                        <a:latin typeface="Arial" panose="020B0604020202020204" pitchFamily="34" charset="0"/>
                      </a:endParaRPr>
                    </a:p>
                  </a:txBody>
                  <a:tcPr marL="70819" marR="70819" marT="59016" marB="59016"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latin typeface="+mn-lt"/>
                          <a:ea typeface="+mn-ea"/>
                          <a:cs typeface="+mn-cs"/>
                        </a:rPr>
                        <a:t>Stop sharing an item or a folder</a:t>
                      </a:r>
                    </a:p>
                  </a:txBody>
                  <a:tcPr marL="70819" marR="70819" marT="59016" marB="59016" anchor="ctr"/>
                </a:tc>
                <a:extLst>
                  <a:ext uri="{0D108BD9-81ED-4DB2-BD59-A6C34878D82A}">
                    <a16:rowId xmlns:a16="http://schemas.microsoft.com/office/drawing/2014/main" val="3602551983"/>
                  </a:ext>
                </a:extLst>
              </a:tr>
              <a:tr h="811673">
                <a:tc>
                  <a:txBody>
                    <a:bodyPr/>
                    <a:lstStyle/>
                    <a:p>
                      <a:pPr algn="l" fontAlgn="ctr">
                        <a:spcBef>
                          <a:spcPts val="0"/>
                        </a:spcBef>
                        <a:spcAft>
                          <a:spcPts val="0"/>
                        </a:spcAft>
                      </a:pPr>
                      <a:r>
                        <a:rPr lang="en-US" sz="2000" u="none" strike="noStrike" dirty="0">
                          <a:effectLst/>
                        </a:rPr>
                        <a:t>Inherit List Item Parent Permissions</a:t>
                      </a:r>
                      <a:endParaRPr lang="en-US" sz="2000" b="0" i="0" u="none" strike="noStrike" dirty="0">
                        <a:effectLst/>
                        <a:latin typeface="Arial" panose="020B0604020202020204" pitchFamily="34" charset="0"/>
                      </a:endParaRPr>
                    </a:p>
                  </a:txBody>
                  <a:tcPr marL="70819" marR="70819" marT="59016" marB="59016" anchor="ctr"/>
                </a:tc>
                <a:tc>
                  <a:txBody>
                    <a:bodyPr/>
                    <a:lstStyle/>
                    <a:p>
                      <a:pPr algn="l" fontAlgn="ctr">
                        <a:spcBef>
                          <a:spcPts val="0"/>
                        </a:spcBef>
                        <a:spcAft>
                          <a:spcPts val="0"/>
                        </a:spcAft>
                      </a:pPr>
                      <a:r>
                        <a:rPr lang="en-US" sz="2000" u="none" strike="noStrike" dirty="0">
                          <a:effectLst/>
                        </a:rPr>
                        <a:t>Not Available</a:t>
                      </a:r>
                      <a:endParaRPr lang="en-US" sz="2000" b="0" i="0" u="none" strike="noStrike" dirty="0">
                        <a:effectLst/>
                        <a:latin typeface="Arial" panose="020B0604020202020204" pitchFamily="34" charset="0"/>
                      </a:endParaRPr>
                    </a:p>
                  </a:txBody>
                  <a:tcPr marL="70819" marR="70819" marT="59016" marB="59016" anchor="ctr"/>
                </a:tc>
                <a:extLst>
                  <a:ext uri="{0D108BD9-81ED-4DB2-BD59-A6C34878D82A}">
                    <a16:rowId xmlns:a16="http://schemas.microsoft.com/office/drawing/2014/main" val="2008336626"/>
                  </a:ext>
                </a:extLst>
              </a:tr>
              <a:tr h="811673">
                <a:tc>
                  <a:txBody>
                    <a:bodyPr/>
                    <a:lstStyle/>
                    <a:p>
                      <a:pPr algn="l" fontAlgn="ctr">
                        <a:spcBef>
                          <a:spcPts val="0"/>
                        </a:spcBef>
                        <a:spcAft>
                          <a:spcPts val="0"/>
                        </a:spcAft>
                      </a:pPr>
                      <a:r>
                        <a:rPr lang="en-US" sz="2000" u="none" strike="noStrike" dirty="0">
                          <a:effectLst/>
                        </a:rPr>
                        <a:t>Remove List Item Permissions</a:t>
                      </a:r>
                      <a:endParaRPr lang="en-US" sz="2000" b="0" i="0" u="none" strike="noStrike" dirty="0">
                        <a:effectLst/>
                        <a:latin typeface="Arial" panose="020B0604020202020204" pitchFamily="34" charset="0"/>
                      </a:endParaRPr>
                    </a:p>
                  </a:txBody>
                  <a:tcPr marL="70819" marR="70819" marT="59016" marB="59016" anchor="ctr"/>
                </a:tc>
                <a:tc>
                  <a:txBody>
                    <a:bodyPr/>
                    <a:lstStyle/>
                    <a:p>
                      <a:pPr algn="l" fontAlgn="ctr">
                        <a:spcBef>
                          <a:spcPts val="0"/>
                        </a:spcBef>
                        <a:spcAft>
                          <a:spcPts val="0"/>
                        </a:spcAft>
                      </a:pPr>
                      <a:r>
                        <a:rPr lang="en-US" sz="2000" u="none" strike="noStrike" dirty="0">
                          <a:effectLst/>
                        </a:rPr>
                        <a:t>Not Available</a:t>
                      </a:r>
                      <a:endParaRPr lang="en-US" sz="2000" b="0" i="0" u="none" strike="noStrike" dirty="0">
                        <a:effectLst/>
                        <a:latin typeface="Arial" panose="020B0604020202020204" pitchFamily="34" charset="0"/>
                      </a:endParaRPr>
                    </a:p>
                  </a:txBody>
                  <a:tcPr marL="70819" marR="70819" marT="59016" marB="59016" anchor="ctr"/>
                </a:tc>
                <a:extLst>
                  <a:ext uri="{0D108BD9-81ED-4DB2-BD59-A6C34878D82A}">
                    <a16:rowId xmlns:a16="http://schemas.microsoft.com/office/drawing/2014/main" val="3727406561"/>
                  </a:ext>
                </a:extLst>
              </a:tr>
            </a:tbl>
          </a:graphicData>
        </a:graphic>
      </p:graphicFrame>
    </p:spTree>
    <p:extLst>
      <p:ext uri="{BB962C8B-B14F-4D97-AF65-F5344CB8AC3E}">
        <p14:creationId xmlns:p14="http://schemas.microsoft.com/office/powerpoint/2010/main" val="2804172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6">
            <a:extLst>
              <a:ext uri="{FF2B5EF4-FFF2-40B4-BE49-F238E27FC236}">
                <a16:creationId xmlns:a16="http://schemas.microsoft.com/office/drawing/2014/main" id="{C6FC42E6-6C25-4922-95D2-B97B1E123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38">
            <a:extLst>
              <a:ext uri="{FF2B5EF4-FFF2-40B4-BE49-F238E27FC236}">
                <a16:creationId xmlns:a16="http://schemas.microsoft.com/office/drawing/2014/main" id="{0295F874-A8A5-4A14-8CFC-828968DE6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54" y="0"/>
            <a:ext cx="4731782"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100498" y="532896"/>
            <a:ext cx="4493277" cy="3759191"/>
          </a:xfrm>
          <a:prstGeom prst="ellipse">
            <a:avLst/>
          </a:prstGeom>
        </p:spPr>
        <p:txBody>
          <a:bodyPr vert="horz" lIns="91440" tIns="45720" rIns="91440" bIns="45720" rtlCol="0" anchor="b">
            <a:normAutofit fontScale="90000"/>
          </a:bodyPr>
          <a:lstStyle/>
          <a:p>
            <a:pPr algn="ctr"/>
            <a:br>
              <a:rPr lang="en-US" sz="2200" kern="1200" dirty="0">
                <a:solidFill>
                  <a:srgbClr val="595959"/>
                </a:solidFill>
                <a:latin typeface="+mj-lt"/>
                <a:ea typeface="+mj-ea"/>
                <a:cs typeface="+mj-cs"/>
              </a:rPr>
            </a:br>
            <a:r>
              <a:rPr lang="en-US" sz="3200" kern="1200" dirty="0">
                <a:solidFill>
                  <a:srgbClr val="595959"/>
                </a:solidFill>
                <a:latin typeface="+mj-lt"/>
                <a:ea typeface="+mj-ea"/>
                <a:cs typeface="+mj-cs"/>
              </a:rPr>
              <a:t>SharePoint Designer vs </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Power Automate </a:t>
            </a:r>
            <a:br>
              <a:rPr lang="en-US" sz="3200" kern="1200" dirty="0">
                <a:solidFill>
                  <a:srgbClr val="595959"/>
                </a:solidFill>
                <a:latin typeface="+mj-lt"/>
                <a:ea typeface="+mj-ea"/>
                <a:cs typeface="+mj-cs"/>
              </a:rPr>
            </a:br>
            <a:br>
              <a:rPr lang="en-US" sz="3200" kern="1200" dirty="0">
                <a:solidFill>
                  <a:srgbClr val="595959"/>
                </a:solidFill>
                <a:latin typeface="+mj-lt"/>
                <a:ea typeface="+mj-ea"/>
                <a:cs typeface="+mj-cs"/>
              </a:rPr>
            </a:br>
            <a:r>
              <a:rPr lang="en-US" sz="3200" b="1" kern="1200" dirty="0">
                <a:solidFill>
                  <a:srgbClr val="595959"/>
                </a:solidFill>
                <a:latin typeface="+mj-lt"/>
                <a:ea typeface="+mj-ea"/>
                <a:cs typeface="+mj-cs"/>
              </a:rPr>
              <a:t>Actions</a:t>
            </a:r>
            <a:r>
              <a:rPr lang="en-US" sz="3200" kern="1200" dirty="0">
                <a:solidFill>
                  <a:srgbClr val="595959"/>
                </a:solidFill>
                <a:latin typeface="+mj-lt"/>
                <a:ea typeface="+mj-ea"/>
                <a:cs typeface="+mj-cs"/>
              </a:rPr>
              <a:t> -</a:t>
            </a:r>
            <a:r>
              <a:rPr lang="en-US" sz="3200" b="1" kern="1200" dirty="0">
                <a:solidFill>
                  <a:srgbClr val="595959"/>
                </a:solidFill>
                <a:latin typeface="+mj-lt"/>
                <a:ea typeface="+mj-ea"/>
                <a:cs typeface="+mj-cs"/>
              </a:rPr>
              <a:t> Workflow</a:t>
            </a:r>
            <a:br>
              <a:rPr lang="en-US" sz="2200" kern="1200" dirty="0">
                <a:solidFill>
                  <a:srgbClr val="595959"/>
                </a:solidFill>
                <a:latin typeface="+mj-lt"/>
                <a:ea typeface="+mj-ea"/>
                <a:cs typeface="+mj-cs"/>
              </a:rPr>
            </a:br>
            <a:endParaRPr lang="en-US" sz="2200" kern="1200" dirty="0">
              <a:solidFill>
                <a:srgbClr val="595959"/>
              </a:solidFill>
              <a:latin typeface="+mj-lt"/>
              <a:ea typeface="+mj-ea"/>
              <a:cs typeface="+mj-cs"/>
            </a:endParaRPr>
          </a:p>
        </p:txBody>
      </p:sp>
      <p:graphicFrame>
        <p:nvGraphicFramePr>
          <p:cNvPr id="25" name="Table 4">
            <a:extLst>
              <a:ext uri="{FF2B5EF4-FFF2-40B4-BE49-F238E27FC236}">
                <a16:creationId xmlns:a16="http://schemas.microsoft.com/office/drawing/2014/main" id="{7B8DEB6A-1C5A-47E8-B51E-FBA1BC591DDE}"/>
              </a:ext>
            </a:extLst>
          </p:cNvPr>
          <p:cNvGraphicFramePr>
            <a:graphicFrameLocks noGrp="1"/>
          </p:cNvGraphicFramePr>
          <p:nvPr>
            <p:ph idx="1"/>
            <p:extLst>
              <p:ext uri="{D42A27DB-BD31-4B8C-83A1-F6EECF244321}">
                <p14:modId xmlns:p14="http://schemas.microsoft.com/office/powerpoint/2010/main" val="3736857269"/>
              </p:ext>
            </p:extLst>
          </p:nvPr>
        </p:nvGraphicFramePr>
        <p:xfrm>
          <a:off x="5597744" y="12111"/>
          <a:ext cx="6122240" cy="6817697"/>
        </p:xfrm>
        <a:graphic>
          <a:graphicData uri="http://schemas.openxmlformats.org/drawingml/2006/table">
            <a:tbl>
              <a:tblPr firstRow="1" bandRow="1">
                <a:tableStyleId>{5C22544A-7EE6-4342-B048-85BDC9FD1C3A}</a:tableStyleId>
              </a:tblPr>
              <a:tblGrid>
                <a:gridCol w="2167977">
                  <a:extLst>
                    <a:ext uri="{9D8B030D-6E8A-4147-A177-3AD203B41FA5}">
                      <a16:colId xmlns:a16="http://schemas.microsoft.com/office/drawing/2014/main" val="2596463080"/>
                    </a:ext>
                  </a:extLst>
                </a:gridCol>
                <a:gridCol w="3954263">
                  <a:extLst>
                    <a:ext uri="{9D8B030D-6E8A-4147-A177-3AD203B41FA5}">
                      <a16:colId xmlns:a16="http://schemas.microsoft.com/office/drawing/2014/main" val="2717786206"/>
                    </a:ext>
                  </a:extLst>
                </a:gridCol>
              </a:tblGrid>
              <a:tr h="617617">
                <a:tc>
                  <a:txBody>
                    <a:bodyPr/>
                    <a:lstStyle/>
                    <a:p>
                      <a:pPr algn="ctr"/>
                      <a:r>
                        <a:rPr lang="en-US" sz="1600" b="1" dirty="0">
                          <a:solidFill>
                            <a:schemeClr val="bg1"/>
                          </a:solidFill>
                        </a:rPr>
                        <a:t>SharePoint Designer</a:t>
                      </a:r>
                    </a:p>
                    <a:p>
                      <a:endParaRPr lang="en-US" sz="1600" b="1" dirty="0">
                        <a:solidFill>
                          <a:schemeClr val="tx1">
                            <a:lumMod val="75000"/>
                            <a:lumOff val="25000"/>
                          </a:schemeClr>
                        </a:solidFill>
                      </a:endParaRPr>
                    </a:p>
                  </a:txBody>
                  <a:tcPr marL="144986" marR="61990" marT="72493" marB="72493"/>
                </a:tc>
                <a:tc>
                  <a:txBody>
                    <a:bodyPr/>
                    <a:lstStyle/>
                    <a:p>
                      <a:pPr algn="ctr"/>
                      <a:r>
                        <a:rPr lang="en-US" sz="1600" b="1" dirty="0">
                          <a:solidFill>
                            <a:schemeClr val="bg1"/>
                          </a:solidFill>
                        </a:rPr>
                        <a:t>Power Automate</a:t>
                      </a:r>
                    </a:p>
                    <a:p>
                      <a:endParaRPr lang="en-US" sz="1600" b="1" dirty="0">
                        <a:solidFill>
                          <a:schemeClr val="tx1">
                            <a:lumMod val="75000"/>
                            <a:lumOff val="25000"/>
                          </a:schemeClr>
                        </a:solidFill>
                      </a:endParaRPr>
                    </a:p>
                  </a:txBody>
                  <a:tcPr marL="144986" marR="61990" marT="72493" marB="72493"/>
                </a:tc>
                <a:extLst>
                  <a:ext uri="{0D108BD9-81ED-4DB2-BD59-A6C34878D82A}">
                    <a16:rowId xmlns:a16="http://schemas.microsoft.com/office/drawing/2014/main" val="4259342099"/>
                  </a:ext>
                </a:extLst>
              </a:tr>
              <a:tr h="617617">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Add a Comment</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kern="1200" dirty="0">
                          <a:solidFill>
                            <a:schemeClr val="tx1">
                              <a:lumMod val="75000"/>
                              <a:lumOff val="25000"/>
                            </a:schemeClr>
                          </a:solidFill>
                          <a:effectLst/>
                        </a:rPr>
                        <a:t>Rename and add comments within any action or condition</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1171666060"/>
                  </a:ext>
                </a:extLst>
              </a:tr>
              <a:tr h="80131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u="none" strike="noStrike" kern="1200" dirty="0">
                          <a:solidFill>
                            <a:schemeClr val="tx1">
                              <a:lumMod val="75000"/>
                              <a:lumOff val="25000"/>
                            </a:schemeClr>
                          </a:solidFill>
                          <a:effectLst/>
                        </a:rPr>
                        <a:t>Set Workflow Status</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kern="1200" dirty="0">
                          <a:solidFill>
                            <a:schemeClr val="tx1">
                              <a:lumMod val="75000"/>
                              <a:lumOff val="25000"/>
                            </a:schemeClr>
                          </a:solidFill>
                          <a:effectLst/>
                        </a:rPr>
                        <a:t>Not applicable. Unless you want to set a field in a SharePoint list item or a database record</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extLst>
                  <a:ext uri="{0D108BD9-81ED-4DB2-BD59-A6C34878D82A}">
                    <a16:rowId xmlns:a16="http://schemas.microsoft.com/office/drawing/2014/main" val="1127249631"/>
                  </a:ext>
                </a:extLst>
              </a:tr>
              <a:tr h="855657">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Log to History List</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kern="1200" dirty="0">
                          <a:solidFill>
                            <a:schemeClr val="tx1">
                              <a:lumMod val="75000"/>
                              <a:lumOff val="25000"/>
                            </a:schemeClr>
                          </a:solidFill>
                          <a:effectLst/>
                        </a:rPr>
                        <a:t>No built-in monitoring status of actions in progress within SharePoint – other alternatives </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extLst>
                  <a:ext uri="{0D108BD9-81ED-4DB2-BD59-A6C34878D82A}">
                    <a16:rowId xmlns:a16="http://schemas.microsoft.com/office/drawing/2014/main" val="3201427707"/>
                  </a:ext>
                </a:extLst>
              </a:tr>
              <a:tr h="574216">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Set Workflow Variable</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dirty="0">
                          <a:solidFill>
                            <a:schemeClr val="tx1">
                              <a:lumMod val="75000"/>
                              <a:lumOff val="25000"/>
                            </a:schemeClr>
                          </a:solidFill>
                          <a:effectLst/>
                        </a:rPr>
                        <a:t>Variables are very Powerful Advanced feature</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3602551983"/>
                  </a:ext>
                </a:extLst>
              </a:tr>
              <a:tr h="617617">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Start a List Workflow</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dirty="0">
                          <a:solidFill>
                            <a:schemeClr val="tx1">
                              <a:lumMod val="75000"/>
                              <a:lumOff val="25000"/>
                            </a:schemeClr>
                          </a:solidFill>
                          <a:effectLst/>
                        </a:rPr>
                        <a:t>Starting a SharePoint Designer workflow then you could use the REST API </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2008336626"/>
                  </a:ext>
                </a:extLst>
              </a:tr>
              <a:tr h="617617">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Start a Site Workflow</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dirty="0">
                          <a:solidFill>
                            <a:schemeClr val="tx1">
                              <a:lumMod val="75000"/>
                              <a:lumOff val="25000"/>
                            </a:schemeClr>
                          </a:solidFill>
                          <a:effectLst/>
                        </a:rPr>
                        <a:t>Starting a SharePoint Designer workflow then you could use the REST API </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1067229803"/>
                  </a:ext>
                </a:extLst>
              </a:tr>
              <a:tr h="624682">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Collect Data from a User</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dirty="0">
                          <a:solidFill>
                            <a:schemeClr val="tx1">
                              <a:lumMod val="75000"/>
                              <a:lumOff val="25000"/>
                            </a:schemeClr>
                          </a:solidFill>
                          <a:effectLst/>
                        </a:rPr>
                        <a:t>Power Apps / SharePoint List </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2217199895"/>
                  </a:ext>
                </a:extLst>
              </a:tr>
              <a:tr h="379577">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Go to Stage</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dirty="0">
                          <a:solidFill>
                            <a:schemeClr val="tx1">
                              <a:lumMod val="75000"/>
                              <a:lumOff val="25000"/>
                            </a:schemeClr>
                          </a:solidFill>
                          <a:effectLst/>
                        </a:rPr>
                        <a:t>Do until</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1805617015"/>
                  </a:ext>
                </a:extLst>
              </a:tr>
              <a:tr h="624682">
                <a:tc>
                  <a:txBody>
                    <a:bodyPr/>
                    <a:lstStyle/>
                    <a:p>
                      <a:pPr algn="l" fontAlgn="ctr">
                        <a:spcBef>
                          <a:spcPts val="0"/>
                        </a:spcBef>
                        <a:spcAft>
                          <a:spcPts val="0"/>
                        </a:spcAft>
                      </a:pPr>
                      <a:r>
                        <a:rPr lang="en-US" sz="1600" u="none" strike="noStrike" dirty="0">
                          <a:solidFill>
                            <a:schemeClr val="tx1">
                              <a:lumMod val="75000"/>
                              <a:lumOff val="25000"/>
                            </a:schemeClr>
                          </a:solidFill>
                          <a:effectLst/>
                        </a:rPr>
                        <a:t>Pause for Duration</a:t>
                      </a:r>
                      <a:endParaRPr lang="en-US" sz="1600" b="0" i="0" u="none" strike="noStrike" dirty="0">
                        <a:solidFill>
                          <a:schemeClr val="tx1">
                            <a:lumMod val="75000"/>
                            <a:lumOff val="25000"/>
                          </a:schemeClr>
                        </a:solidFill>
                        <a:effectLst/>
                        <a:latin typeface="Arial" panose="020B0604020202020204" pitchFamily="34" charset="0"/>
                      </a:endParaRPr>
                    </a:p>
                  </a:txBody>
                  <a:tcPr marL="144986" marR="52677" marT="72493" marB="72493" anchor="ctr"/>
                </a:tc>
                <a:tc>
                  <a:txBody>
                    <a:bodyPr/>
                    <a:lstStyle/>
                    <a:p>
                      <a:r>
                        <a:rPr lang="en-US" sz="1600" u="none" strike="noStrike" dirty="0">
                          <a:solidFill>
                            <a:schemeClr val="tx1">
                              <a:lumMod val="75000"/>
                              <a:lumOff val="25000"/>
                            </a:schemeClr>
                          </a:solidFill>
                          <a:effectLst/>
                        </a:rPr>
                        <a:t>Delay</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4092351216"/>
                  </a:ext>
                </a:extLst>
              </a:tr>
              <a:tr h="379577">
                <a:tc>
                  <a:txBody>
                    <a:bodyPr/>
                    <a:lstStyle/>
                    <a:p>
                      <a:pPr algn="l" fontAlgn="ctr">
                        <a:spcBef>
                          <a:spcPts val="0"/>
                        </a:spcBef>
                        <a:spcAft>
                          <a:spcPts val="0"/>
                        </a:spcAft>
                      </a:pPr>
                      <a:r>
                        <a:rPr lang="en-US" sz="1600" u="none" strike="noStrike" dirty="0">
                          <a:solidFill>
                            <a:schemeClr val="tx1">
                              <a:lumMod val="75000"/>
                              <a:lumOff val="25000"/>
                            </a:schemeClr>
                          </a:solidFill>
                          <a:effectLst/>
                        </a:rPr>
                        <a:t>Pause until Date</a:t>
                      </a:r>
                      <a:endParaRPr lang="en-US" sz="1600" b="0" i="0" u="none" strike="noStrike" dirty="0">
                        <a:solidFill>
                          <a:schemeClr val="tx1">
                            <a:lumMod val="75000"/>
                            <a:lumOff val="25000"/>
                          </a:schemeClr>
                        </a:solidFill>
                        <a:effectLst/>
                        <a:latin typeface="Arial" panose="020B0604020202020204" pitchFamily="34" charset="0"/>
                      </a:endParaRPr>
                    </a:p>
                  </a:txBody>
                  <a:tcPr marL="144986" marR="52677" marT="72493" marB="72493" anchor="ctr"/>
                </a:tc>
                <a:tc>
                  <a:txBody>
                    <a:bodyPr/>
                    <a:lstStyle/>
                    <a:p>
                      <a:r>
                        <a:rPr lang="en-US" sz="1600" u="none" strike="noStrike" dirty="0">
                          <a:solidFill>
                            <a:schemeClr val="tx1">
                              <a:lumMod val="75000"/>
                              <a:lumOff val="25000"/>
                            </a:schemeClr>
                          </a:solidFill>
                          <a:effectLst/>
                        </a:rPr>
                        <a:t>Delay until</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3727406561"/>
                  </a:ext>
                </a:extLst>
              </a:tr>
            </a:tbl>
          </a:graphicData>
        </a:graphic>
      </p:graphicFrame>
    </p:spTree>
    <p:extLst>
      <p:ext uri="{BB962C8B-B14F-4D97-AF65-F5344CB8AC3E}">
        <p14:creationId xmlns:p14="http://schemas.microsoft.com/office/powerpoint/2010/main" val="3281248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E47FE40-F70B-4BF4-9CEA-F14800A6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8826778-2F54-4F8E-BA27-C95E488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83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672175" y="993122"/>
            <a:ext cx="4022730" cy="3226959"/>
          </a:xfrm>
        </p:spPr>
        <p:txBody>
          <a:bodyPr vert="horz" lIns="91440" tIns="45720" rIns="91440" bIns="45720" rtlCol="0" anchor="b">
            <a:normAutofit fontScale="90000"/>
          </a:bodyPr>
          <a:lstStyle/>
          <a:p>
            <a:pPr algn="ctr"/>
            <a:br>
              <a:rPr lang="en-US" sz="2700" kern="1200" dirty="0">
                <a:solidFill>
                  <a:srgbClr val="595959"/>
                </a:solidFill>
                <a:latin typeface="+mj-lt"/>
                <a:ea typeface="+mj-ea"/>
                <a:cs typeface="+mj-cs"/>
              </a:rPr>
            </a:br>
            <a:r>
              <a:rPr lang="en-US" sz="3600" kern="1200" dirty="0">
                <a:solidFill>
                  <a:srgbClr val="595959"/>
                </a:solidFill>
                <a:latin typeface="+mj-lt"/>
                <a:ea typeface="+mj-ea"/>
                <a:cs typeface="+mj-cs"/>
              </a:rPr>
              <a:t>SharePoint Designer </a:t>
            </a:r>
            <a:br>
              <a:rPr lang="en-US" sz="3600" kern="1200" dirty="0">
                <a:solidFill>
                  <a:srgbClr val="595959"/>
                </a:solidFill>
                <a:latin typeface="+mj-lt"/>
                <a:ea typeface="+mj-ea"/>
                <a:cs typeface="+mj-cs"/>
              </a:rPr>
            </a:br>
            <a:r>
              <a:rPr lang="en-US" sz="3600" kern="1200" dirty="0">
                <a:solidFill>
                  <a:srgbClr val="595959"/>
                </a:solidFill>
                <a:latin typeface="+mj-lt"/>
                <a:ea typeface="+mj-ea"/>
                <a:cs typeface="+mj-cs"/>
              </a:rPr>
              <a:t>vs </a:t>
            </a:r>
            <a:br>
              <a:rPr lang="en-US" sz="3600" kern="1200" dirty="0">
                <a:solidFill>
                  <a:srgbClr val="595959"/>
                </a:solidFill>
                <a:latin typeface="+mj-lt"/>
                <a:ea typeface="+mj-ea"/>
                <a:cs typeface="+mj-cs"/>
              </a:rPr>
            </a:br>
            <a:r>
              <a:rPr lang="en-US" sz="3600" kern="1200" dirty="0">
                <a:solidFill>
                  <a:srgbClr val="595959"/>
                </a:solidFill>
                <a:latin typeface="+mj-lt"/>
                <a:ea typeface="+mj-ea"/>
                <a:cs typeface="+mj-cs"/>
              </a:rPr>
              <a:t>Power Automate </a:t>
            </a:r>
            <a:br>
              <a:rPr lang="en-US" sz="3600" kern="1200" dirty="0">
                <a:solidFill>
                  <a:srgbClr val="595959"/>
                </a:solidFill>
                <a:latin typeface="+mj-lt"/>
                <a:ea typeface="+mj-ea"/>
                <a:cs typeface="+mj-cs"/>
              </a:rPr>
            </a:br>
            <a:br>
              <a:rPr lang="en-US" sz="3600" kern="1200" dirty="0">
                <a:solidFill>
                  <a:srgbClr val="595959"/>
                </a:solidFill>
                <a:latin typeface="+mj-lt"/>
                <a:ea typeface="+mj-ea"/>
                <a:cs typeface="+mj-cs"/>
              </a:rPr>
            </a:br>
            <a:r>
              <a:rPr lang="en-US" sz="3600" b="1" kern="1200" dirty="0">
                <a:solidFill>
                  <a:srgbClr val="595959"/>
                </a:solidFill>
                <a:latin typeface="+mj-lt"/>
                <a:ea typeface="+mj-ea"/>
                <a:cs typeface="+mj-cs"/>
              </a:rPr>
              <a:t>Actions</a:t>
            </a:r>
            <a:r>
              <a:rPr lang="en-US" sz="3600" kern="1200" dirty="0">
                <a:solidFill>
                  <a:srgbClr val="595959"/>
                </a:solidFill>
                <a:latin typeface="+mj-lt"/>
                <a:ea typeface="+mj-ea"/>
                <a:cs typeface="+mj-cs"/>
              </a:rPr>
              <a:t> -</a:t>
            </a:r>
            <a:r>
              <a:rPr lang="en-US" sz="3600" b="1" kern="1200" dirty="0">
                <a:solidFill>
                  <a:srgbClr val="595959"/>
                </a:solidFill>
                <a:latin typeface="+mj-lt"/>
                <a:ea typeface="+mj-ea"/>
                <a:cs typeface="+mj-cs"/>
              </a:rPr>
              <a:t> Tasks</a:t>
            </a:r>
            <a:br>
              <a:rPr lang="en-US" sz="3600" kern="1200" dirty="0">
                <a:solidFill>
                  <a:srgbClr val="595959"/>
                </a:solidFill>
                <a:latin typeface="+mj-lt"/>
                <a:ea typeface="+mj-ea"/>
                <a:cs typeface="+mj-cs"/>
              </a:rPr>
            </a:br>
            <a:endParaRPr lang="en-US" sz="3600" kern="1200" dirty="0">
              <a:solidFill>
                <a:srgbClr val="595959"/>
              </a:solidFill>
              <a:latin typeface="+mj-lt"/>
              <a:ea typeface="+mj-ea"/>
              <a:cs typeface="+mj-cs"/>
            </a:endParaRPr>
          </a:p>
        </p:txBody>
      </p:sp>
      <p:graphicFrame>
        <p:nvGraphicFramePr>
          <p:cNvPr id="15" name="Table 4">
            <a:extLst>
              <a:ext uri="{FF2B5EF4-FFF2-40B4-BE49-F238E27FC236}">
                <a16:creationId xmlns:a16="http://schemas.microsoft.com/office/drawing/2014/main" id="{7B8DEB6A-1C5A-47E8-B51E-FBA1BC591DDE}"/>
              </a:ext>
            </a:extLst>
          </p:cNvPr>
          <p:cNvGraphicFramePr>
            <a:graphicFrameLocks noGrp="1"/>
          </p:cNvGraphicFramePr>
          <p:nvPr>
            <p:ph idx="1"/>
            <p:extLst>
              <p:ext uri="{D42A27DB-BD31-4B8C-83A1-F6EECF244321}">
                <p14:modId xmlns:p14="http://schemas.microsoft.com/office/powerpoint/2010/main" val="3015104897"/>
              </p:ext>
            </p:extLst>
          </p:nvPr>
        </p:nvGraphicFramePr>
        <p:xfrm>
          <a:off x="6261521" y="902289"/>
          <a:ext cx="5387742" cy="4775284"/>
        </p:xfrm>
        <a:graphic>
          <a:graphicData uri="http://schemas.openxmlformats.org/drawingml/2006/table">
            <a:tbl>
              <a:tblPr firstRow="1" bandRow="1">
                <a:tableStyleId>{5C22544A-7EE6-4342-B048-85BDC9FD1C3A}</a:tableStyleId>
              </a:tblPr>
              <a:tblGrid>
                <a:gridCol w="2814677">
                  <a:extLst>
                    <a:ext uri="{9D8B030D-6E8A-4147-A177-3AD203B41FA5}">
                      <a16:colId xmlns:a16="http://schemas.microsoft.com/office/drawing/2014/main" val="2596463080"/>
                    </a:ext>
                  </a:extLst>
                </a:gridCol>
                <a:gridCol w="2573065">
                  <a:extLst>
                    <a:ext uri="{9D8B030D-6E8A-4147-A177-3AD203B41FA5}">
                      <a16:colId xmlns:a16="http://schemas.microsoft.com/office/drawing/2014/main" val="2717786206"/>
                    </a:ext>
                  </a:extLst>
                </a:gridCol>
              </a:tblGrid>
              <a:tr h="743749">
                <a:tc>
                  <a:txBody>
                    <a:bodyPr/>
                    <a:lstStyle/>
                    <a:p>
                      <a:pPr algn="ctr"/>
                      <a:r>
                        <a:rPr lang="en-US" sz="2000" dirty="0"/>
                        <a:t>SharePoint Designer</a:t>
                      </a:r>
                    </a:p>
                    <a:p>
                      <a:endParaRPr lang="en-US" sz="2000" dirty="0"/>
                    </a:p>
                  </a:txBody>
                  <a:tcPr marL="70819" marR="70819" marT="35409" marB="35409"/>
                </a:tc>
                <a:tc>
                  <a:txBody>
                    <a:bodyPr/>
                    <a:lstStyle/>
                    <a:p>
                      <a:pPr algn="ctr"/>
                      <a:r>
                        <a:rPr lang="en-US" sz="2000" dirty="0"/>
                        <a:t>Power Automate</a:t>
                      </a:r>
                    </a:p>
                    <a:p>
                      <a:endParaRPr lang="en-US" sz="2000" dirty="0"/>
                    </a:p>
                  </a:txBody>
                  <a:tcPr marL="70819" marR="70819" marT="35409" marB="35409"/>
                </a:tc>
                <a:extLst>
                  <a:ext uri="{0D108BD9-81ED-4DB2-BD59-A6C34878D82A}">
                    <a16:rowId xmlns:a16="http://schemas.microsoft.com/office/drawing/2014/main" val="4259342099"/>
                  </a:ext>
                </a:extLst>
              </a:tr>
              <a:tr h="811673">
                <a:tc>
                  <a:txBody>
                    <a:bodyPr/>
                    <a:lstStyle/>
                    <a:p>
                      <a:pPr algn="l" fontAlgn="ctr">
                        <a:spcBef>
                          <a:spcPts val="0"/>
                        </a:spcBef>
                        <a:spcAft>
                          <a:spcPts val="0"/>
                        </a:spcAft>
                      </a:pPr>
                      <a:r>
                        <a:rPr lang="en-US" sz="1600" u="none" strike="noStrike" dirty="0">
                          <a:effectLst/>
                        </a:rPr>
                        <a:t>Start a Task Process</a:t>
                      </a:r>
                      <a:endParaRPr lang="en-US" sz="1600" b="0" i="0" u="none" strike="noStrike" dirty="0">
                        <a:effectLst/>
                        <a:latin typeface="Arial" panose="020B0604020202020204" pitchFamily="34" charset="0"/>
                      </a:endParaRPr>
                    </a:p>
                  </a:txBody>
                  <a:tcPr marL="80086" marR="80086" marT="66738" marB="66738" anchor="ctr"/>
                </a:tc>
                <a:tc>
                  <a:txBody>
                    <a:bodyPr/>
                    <a:lstStyle/>
                    <a:p>
                      <a:pPr algn="l" fontAlgn="ctr">
                        <a:spcBef>
                          <a:spcPts val="0"/>
                        </a:spcBef>
                        <a:spcAft>
                          <a:spcPts val="0"/>
                        </a:spcAft>
                      </a:pPr>
                      <a:r>
                        <a:rPr lang="en-US" sz="1600" u="none" strike="noStrike" dirty="0">
                          <a:effectLst/>
                        </a:rPr>
                        <a:t>Power Automate leverages the more simplistic concepts of Create Item and Update Item actions to manage the creation and updating of SharePoint tasks</a:t>
                      </a: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1171666060"/>
                  </a:ext>
                </a:extLst>
              </a:tr>
              <a:tr h="811673">
                <a:tc>
                  <a:txBody>
                    <a:bodyPr/>
                    <a:lstStyle/>
                    <a:p>
                      <a:pPr algn="l" fontAlgn="ctr">
                        <a:spcBef>
                          <a:spcPts val="0"/>
                        </a:spcBef>
                        <a:spcAft>
                          <a:spcPts val="0"/>
                        </a:spcAft>
                      </a:pPr>
                      <a:r>
                        <a:rPr lang="en-US" sz="1600" u="none" strike="noStrike" dirty="0">
                          <a:effectLst/>
                        </a:rPr>
                        <a:t>Assign a Task</a:t>
                      </a:r>
                      <a:endParaRPr lang="en-US" sz="1600" b="0" i="0" u="none" strike="noStrike" dirty="0">
                        <a:effectLst/>
                        <a:latin typeface="Arial" panose="020B0604020202020204" pitchFamily="34" charset="0"/>
                      </a:endParaRPr>
                    </a:p>
                  </a:txBody>
                  <a:tcPr marL="80086" marR="80086" marT="66738" marB="66738" anchor="ctr"/>
                </a:tc>
                <a:tc rowSpan="3">
                  <a:txBody>
                    <a:bodyPr/>
                    <a:lstStyle/>
                    <a:p>
                      <a:pPr algn="l" fontAlgn="ctr">
                        <a:spcBef>
                          <a:spcPts val="0"/>
                        </a:spcBef>
                        <a:spcAft>
                          <a:spcPts val="0"/>
                        </a:spcAft>
                      </a:pPr>
                      <a:r>
                        <a:rPr lang="en-US" sz="1600" u="none" strike="noStrike" dirty="0">
                          <a:effectLst/>
                        </a:rPr>
                        <a:t>Implementing a task system can be achieved in multiple ways</a:t>
                      </a: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3201427707"/>
                  </a:ext>
                </a:extLst>
              </a:tr>
              <a:tr h="811673">
                <a:tc>
                  <a:txBody>
                    <a:bodyPr/>
                    <a:lstStyle/>
                    <a:p>
                      <a:pPr algn="l" fontAlgn="ctr">
                        <a:spcBef>
                          <a:spcPts val="0"/>
                        </a:spcBef>
                        <a:spcAft>
                          <a:spcPts val="0"/>
                        </a:spcAft>
                      </a:pPr>
                      <a:r>
                        <a:rPr lang="en-US" sz="1600" u="none" strike="noStrike" dirty="0">
                          <a:effectLst/>
                        </a:rPr>
                        <a:t>Assign a To-do Item</a:t>
                      </a:r>
                      <a:endParaRPr lang="en-US" sz="1600" b="0" i="0" u="none" strike="noStrike" dirty="0">
                        <a:effectLst/>
                        <a:latin typeface="Arial" panose="020B0604020202020204" pitchFamily="34" charset="0"/>
                      </a:endParaRPr>
                    </a:p>
                  </a:txBody>
                  <a:tcPr marL="80086" marR="80086" marT="66738" marB="66738" anchor="ctr"/>
                </a:tc>
                <a:tc vMerge="1">
                  <a:txBody>
                    <a:bodyPr/>
                    <a:lstStyle/>
                    <a:p>
                      <a:pPr algn="l" fontAlgn="ctr">
                        <a:spcBef>
                          <a:spcPts val="0"/>
                        </a:spcBef>
                        <a:spcAft>
                          <a:spcPts val="0"/>
                        </a:spcAft>
                      </a:pP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3602551983"/>
                  </a:ext>
                </a:extLst>
              </a:tr>
              <a:tr h="811673">
                <a:tc>
                  <a:txBody>
                    <a:bodyPr/>
                    <a:lstStyle/>
                    <a:p>
                      <a:pPr algn="l" fontAlgn="ctr">
                        <a:spcBef>
                          <a:spcPts val="0"/>
                        </a:spcBef>
                        <a:spcAft>
                          <a:spcPts val="0"/>
                        </a:spcAft>
                      </a:pPr>
                      <a:r>
                        <a:rPr lang="en-US" sz="1600" u="none" strike="noStrike" dirty="0">
                          <a:effectLst/>
                        </a:rPr>
                        <a:t>Start Custom Task Process</a:t>
                      </a:r>
                      <a:endParaRPr lang="en-US" sz="1600" b="0" i="0" u="none" strike="noStrike" dirty="0">
                        <a:effectLst/>
                        <a:latin typeface="Arial" panose="020B0604020202020204" pitchFamily="34" charset="0"/>
                      </a:endParaRPr>
                    </a:p>
                  </a:txBody>
                  <a:tcPr marL="80086" marR="80086" marT="66738" marB="66738" anchor="ctr"/>
                </a:tc>
                <a:tc vMerge="1">
                  <a:txBody>
                    <a:bodyPr/>
                    <a:lstStyle/>
                    <a:p>
                      <a:pPr algn="l" fontAlgn="ctr">
                        <a:spcBef>
                          <a:spcPts val="0"/>
                        </a:spcBef>
                        <a:spcAft>
                          <a:spcPts val="0"/>
                        </a:spcAft>
                      </a:pP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2008336626"/>
                  </a:ext>
                </a:extLst>
              </a:tr>
            </a:tbl>
          </a:graphicData>
        </a:graphic>
      </p:graphicFrame>
    </p:spTree>
    <p:extLst>
      <p:ext uri="{BB962C8B-B14F-4D97-AF65-F5344CB8AC3E}">
        <p14:creationId xmlns:p14="http://schemas.microsoft.com/office/powerpoint/2010/main" val="42532942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Variables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pic>
        <p:nvPicPr>
          <p:cNvPr id="6" name="Picture 5">
            <a:extLst>
              <a:ext uri="{FF2B5EF4-FFF2-40B4-BE49-F238E27FC236}">
                <a16:creationId xmlns:a16="http://schemas.microsoft.com/office/drawing/2014/main" id="{CBA9E0A0-A7D6-4AE5-8FF1-C2E61CB21B12}"/>
              </a:ext>
            </a:extLst>
          </p:cNvPr>
          <p:cNvPicPr>
            <a:picLocks noChangeAspect="1"/>
          </p:cNvPicPr>
          <p:nvPr/>
        </p:nvPicPr>
        <p:blipFill>
          <a:blip r:embed="rId3"/>
          <a:stretch>
            <a:fillRect/>
          </a:stretch>
        </p:blipFill>
        <p:spPr>
          <a:xfrm>
            <a:off x="483211" y="2254068"/>
            <a:ext cx="3827844" cy="3507937"/>
          </a:xfrm>
          <a:prstGeom prst="rect">
            <a:avLst/>
          </a:prstGeom>
        </p:spPr>
      </p:pic>
      <p:pic>
        <p:nvPicPr>
          <p:cNvPr id="9" name="Picture 8">
            <a:extLst>
              <a:ext uri="{FF2B5EF4-FFF2-40B4-BE49-F238E27FC236}">
                <a16:creationId xmlns:a16="http://schemas.microsoft.com/office/drawing/2014/main" id="{FFFF1709-0D7A-4932-A1C5-E1870DBC3D48}"/>
              </a:ext>
            </a:extLst>
          </p:cNvPr>
          <p:cNvPicPr>
            <a:picLocks noChangeAspect="1"/>
          </p:cNvPicPr>
          <p:nvPr/>
        </p:nvPicPr>
        <p:blipFill>
          <a:blip r:embed="rId4"/>
          <a:stretch>
            <a:fillRect/>
          </a:stretch>
        </p:blipFill>
        <p:spPr>
          <a:xfrm>
            <a:off x="6096000" y="1972053"/>
            <a:ext cx="2336800" cy="4158131"/>
          </a:xfrm>
          <a:prstGeom prst="rect">
            <a:avLst/>
          </a:prstGeom>
        </p:spPr>
      </p:pic>
      <p:sp>
        <p:nvSpPr>
          <p:cNvPr id="14" name="TextBox 13">
            <a:extLst>
              <a:ext uri="{FF2B5EF4-FFF2-40B4-BE49-F238E27FC236}">
                <a16:creationId xmlns:a16="http://schemas.microsoft.com/office/drawing/2014/main" id="{CA4B1D11-C740-4A1A-B1F1-157FBDB026BC}"/>
              </a:ext>
            </a:extLst>
          </p:cNvPr>
          <p:cNvSpPr txBox="1"/>
          <p:nvPr/>
        </p:nvSpPr>
        <p:spPr>
          <a:xfrm>
            <a:off x="9031111" y="1803909"/>
            <a:ext cx="2020711" cy="1815882"/>
          </a:xfrm>
          <a:prstGeom prst="rect">
            <a:avLst/>
          </a:prstGeom>
          <a:noFill/>
        </p:spPr>
        <p:txBody>
          <a:bodyPr wrap="squar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u="none" strike="noStrike" dirty="0">
                <a:effectLst/>
              </a:rPr>
              <a:t>Variables are a bit different in Flow. Dynamic content will take away the need of creating many variables. As an alternative you can set properties with expressions:</a:t>
            </a:r>
            <a:endParaRPr lang="en-US" sz="1400" b="0" i="0" u="none" strike="noStrike" dirty="0">
              <a:effectLst/>
              <a:latin typeface="Arial" panose="020B0604020202020204" pitchFamily="34" charset="0"/>
            </a:endParaRPr>
          </a:p>
        </p:txBody>
      </p:sp>
      <p:pic>
        <p:nvPicPr>
          <p:cNvPr id="11" name="Picture 10" descr="A screenshot of a cell phone&#10;&#10;Description automatically generated">
            <a:extLst>
              <a:ext uri="{FF2B5EF4-FFF2-40B4-BE49-F238E27FC236}">
                <a16:creationId xmlns:a16="http://schemas.microsoft.com/office/drawing/2014/main" id="{A6C84C1B-E1AB-47AB-99E3-FA92AD883F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5455" y="4547214"/>
            <a:ext cx="3636545" cy="2181225"/>
          </a:xfrm>
          <a:prstGeom prst="rect">
            <a:avLst/>
          </a:prstGeom>
        </p:spPr>
      </p:pic>
      <p:cxnSp>
        <p:nvCxnSpPr>
          <p:cNvPr id="17" name="Straight Arrow Connector 16">
            <a:extLst>
              <a:ext uri="{FF2B5EF4-FFF2-40B4-BE49-F238E27FC236}">
                <a16:creationId xmlns:a16="http://schemas.microsoft.com/office/drawing/2014/main" id="{18722C34-BA30-423D-8507-B7B09AAF417A}"/>
              </a:ext>
            </a:extLst>
          </p:cNvPr>
          <p:cNvCxnSpPr/>
          <p:nvPr/>
        </p:nvCxnSpPr>
        <p:spPr>
          <a:xfrm>
            <a:off x="9744931" y="3695311"/>
            <a:ext cx="0" cy="786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437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Conditions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pic>
        <p:nvPicPr>
          <p:cNvPr id="5" name="Picture 4">
            <a:extLst>
              <a:ext uri="{FF2B5EF4-FFF2-40B4-BE49-F238E27FC236}">
                <a16:creationId xmlns:a16="http://schemas.microsoft.com/office/drawing/2014/main" id="{FDBB218B-D216-40B7-8F2C-A3E7183360A3}"/>
              </a:ext>
            </a:extLst>
          </p:cNvPr>
          <p:cNvPicPr>
            <a:picLocks noChangeAspect="1"/>
          </p:cNvPicPr>
          <p:nvPr/>
        </p:nvPicPr>
        <p:blipFill>
          <a:blip r:embed="rId3"/>
          <a:stretch>
            <a:fillRect/>
          </a:stretch>
        </p:blipFill>
        <p:spPr>
          <a:xfrm>
            <a:off x="937061" y="2174427"/>
            <a:ext cx="2438430" cy="3323261"/>
          </a:xfrm>
          <a:prstGeom prst="rect">
            <a:avLst/>
          </a:prstGeom>
        </p:spPr>
      </p:pic>
      <p:pic>
        <p:nvPicPr>
          <p:cNvPr id="12" name="Picture 11">
            <a:extLst>
              <a:ext uri="{FF2B5EF4-FFF2-40B4-BE49-F238E27FC236}">
                <a16:creationId xmlns:a16="http://schemas.microsoft.com/office/drawing/2014/main" id="{E1B5488C-5464-462E-8574-94B1738B945D}"/>
              </a:ext>
            </a:extLst>
          </p:cNvPr>
          <p:cNvPicPr>
            <a:picLocks noChangeAspect="1"/>
          </p:cNvPicPr>
          <p:nvPr/>
        </p:nvPicPr>
        <p:blipFill>
          <a:blip r:embed="rId4"/>
          <a:stretch>
            <a:fillRect/>
          </a:stretch>
        </p:blipFill>
        <p:spPr>
          <a:xfrm>
            <a:off x="5030022" y="2128766"/>
            <a:ext cx="7042210" cy="2461217"/>
          </a:xfrm>
          <a:prstGeom prst="rect">
            <a:avLst/>
          </a:prstGeom>
        </p:spPr>
      </p:pic>
      <p:sp>
        <p:nvSpPr>
          <p:cNvPr id="13" name="TextBox 12">
            <a:extLst>
              <a:ext uri="{FF2B5EF4-FFF2-40B4-BE49-F238E27FC236}">
                <a16:creationId xmlns:a16="http://schemas.microsoft.com/office/drawing/2014/main" id="{4070F73E-383A-468A-A967-AB7CA4D5FFD2}"/>
              </a:ext>
            </a:extLst>
          </p:cNvPr>
          <p:cNvSpPr txBox="1"/>
          <p:nvPr/>
        </p:nvSpPr>
        <p:spPr>
          <a:xfrm>
            <a:off x="5030023" y="5128355"/>
            <a:ext cx="7042210" cy="923330"/>
          </a:xfrm>
          <a:prstGeom prst="rect">
            <a:avLst/>
          </a:prstGeom>
          <a:noFill/>
        </p:spPr>
        <p:txBody>
          <a:bodyPr wrap="square" rtlCol="0">
            <a:spAutoFit/>
          </a:bodyPr>
          <a:lstStyle/>
          <a:p>
            <a:r>
              <a:rPr lang="en-US" dirty="0"/>
              <a:t>By leveraging variables and dynamic expressions in a Condition step, the functionalities that are available in SPD workflows can be achieved in Power Automate flow</a:t>
            </a:r>
          </a:p>
        </p:txBody>
      </p:sp>
    </p:spTree>
    <p:extLst>
      <p:ext uri="{BB962C8B-B14F-4D97-AF65-F5344CB8AC3E}">
        <p14:creationId xmlns:p14="http://schemas.microsoft.com/office/powerpoint/2010/main" val="1648287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Stages/Steps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711935" y="1024456"/>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pic>
        <p:nvPicPr>
          <p:cNvPr id="6" name="Picture 5">
            <a:extLst>
              <a:ext uri="{FF2B5EF4-FFF2-40B4-BE49-F238E27FC236}">
                <a16:creationId xmlns:a16="http://schemas.microsoft.com/office/drawing/2014/main" id="{A8B48CBA-6B4F-4ABC-B2E2-E8DF6330A7A5}"/>
              </a:ext>
            </a:extLst>
          </p:cNvPr>
          <p:cNvPicPr>
            <a:picLocks noChangeAspect="1"/>
          </p:cNvPicPr>
          <p:nvPr/>
        </p:nvPicPr>
        <p:blipFill>
          <a:blip r:embed="rId3"/>
          <a:stretch>
            <a:fillRect/>
          </a:stretch>
        </p:blipFill>
        <p:spPr>
          <a:xfrm>
            <a:off x="6797293" y="2106448"/>
            <a:ext cx="5128425" cy="2645103"/>
          </a:xfrm>
          <a:prstGeom prst="rect">
            <a:avLst/>
          </a:prstGeom>
        </p:spPr>
      </p:pic>
      <p:pic>
        <p:nvPicPr>
          <p:cNvPr id="11" name="Picture 10">
            <a:extLst>
              <a:ext uri="{FF2B5EF4-FFF2-40B4-BE49-F238E27FC236}">
                <a16:creationId xmlns:a16="http://schemas.microsoft.com/office/drawing/2014/main" id="{0C7CF3E6-B184-4FA1-9FAE-AE9A2AB39DC5}"/>
              </a:ext>
            </a:extLst>
          </p:cNvPr>
          <p:cNvPicPr>
            <a:picLocks noChangeAspect="1"/>
          </p:cNvPicPr>
          <p:nvPr/>
        </p:nvPicPr>
        <p:blipFill>
          <a:blip r:embed="rId4"/>
          <a:stretch>
            <a:fillRect/>
          </a:stretch>
        </p:blipFill>
        <p:spPr>
          <a:xfrm>
            <a:off x="381919" y="2193213"/>
            <a:ext cx="4614487" cy="3568793"/>
          </a:xfrm>
          <a:prstGeom prst="rect">
            <a:avLst/>
          </a:prstGeom>
        </p:spPr>
      </p:pic>
      <p:sp>
        <p:nvSpPr>
          <p:cNvPr id="15" name="Left Brace 14">
            <a:extLst>
              <a:ext uri="{FF2B5EF4-FFF2-40B4-BE49-F238E27FC236}">
                <a16:creationId xmlns:a16="http://schemas.microsoft.com/office/drawing/2014/main" id="{D66010AE-94BF-46CD-BF13-43EC25C127F0}"/>
              </a:ext>
            </a:extLst>
          </p:cNvPr>
          <p:cNvSpPr/>
          <p:nvPr/>
        </p:nvSpPr>
        <p:spPr>
          <a:xfrm>
            <a:off x="6626578" y="2280356"/>
            <a:ext cx="170715" cy="16707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EDC5EE75-A089-437B-A3A2-33AEE86B33F7}"/>
              </a:ext>
            </a:extLst>
          </p:cNvPr>
          <p:cNvSpPr txBox="1"/>
          <p:nvPr/>
        </p:nvSpPr>
        <p:spPr>
          <a:xfrm>
            <a:off x="5937956" y="2931067"/>
            <a:ext cx="688622" cy="369332"/>
          </a:xfrm>
          <a:prstGeom prst="rect">
            <a:avLst/>
          </a:prstGeom>
          <a:noFill/>
        </p:spPr>
        <p:txBody>
          <a:bodyPr wrap="square" rtlCol="0">
            <a:spAutoFit/>
          </a:bodyPr>
          <a:lstStyle/>
          <a:p>
            <a:r>
              <a:rPr lang="en-US" dirty="0"/>
              <a:t>Steps</a:t>
            </a:r>
          </a:p>
        </p:txBody>
      </p:sp>
    </p:spTree>
    <p:extLst>
      <p:ext uri="{BB962C8B-B14F-4D97-AF65-F5344CB8AC3E}">
        <p14:creationId xmlns:p14="http://schemas.microsoft.com/office/powerpoint/2010/main" val="2244114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Looping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pic>
        <p:nvPicPr>
          <p:cNvPr id="5" name="Picture 4">
            <a:extLst>
              <a:ext uri="{FF2B5EF4-FFF2-40B4-BE49-F238E27FC236}">
                <a16:creationId xmlns:a16="http://schemas.microsoft.com/office/drawing/2014/main" id="{825CB521-4403-4A9D-96D1-45A4C33B8AF2}"/>
              </a:ext>
            </a:extLst>
          </p:cNvPr>
          <p:cNvPicPr>
            <a:picLocks noChangeAspect="1"/>
          </p:cNvPicPr>
          <p:nvPr/>
        </p:nvPicPr>
        <p:blipFill>
          <a:blip r:embed="rId3"/>
          <a:stretch>
            <a:fillRect/>
          </a:stretch>
        </p:blipFill>
        <p:spPr>
          <a:xfrm>
            <a:off x="607302" y="2106448"/>
            <a:ext cx="2214920" cy="2438274"/>
          </a:xfrm>
          <a:prstGeom prst="rect">
            <a:avLst/>
          </a:prstGeom>
        </p:spPr>
      </p:pic>
      <p:sp>
        <p:nvSpPr>
          <p:cNvPr id="7" name="TextBox 6">
            <a:extLst>
              <a:ext uri="{FF2B5EF4-FFF2-40B4-BE49-F238E27FC236}">
                <a16:creationId xmlns:a16="http://schemas.microsoft.com/office/drawing/2014/main" id="{6D37CA38-A85E-4A74-8D7A-07D269E62834}"/>
              </a:ext>
            </a:extLst>
          </p:cNvPr>
          <p:cNvSpPr txBox="1"/>
          <p:nvPr/>
        </p:nvSpPr>
        <p:spPr>
          <a:xfrm>
            <a:off x="441398" y="5015546"/>
            <a:ext cx="5225624" cy="1477328"/>
          </a:xfrm>
          <a:prstGeom prst="rect">
            <a:avLst/>
          </a:prstGeom>
          <a:noFill/>
        </p:spPr>
        <p:txBody>
          <a:bodyPr wrap="square" rtlCol="0">
            <a:spAutoFit/>
          </a:bodyPr>
          <a:lstStyle>
            <a:defPPr>
              <a:defRPr lang="en-US"/>
            </a:defPPr>
            <a:lvl1pPr>
              <a:defRPr sz="1400" b="0" i="0">
                <a:solidFill>
                  <a:srgbClr val="505050"/>
                </a:solidFill>
                <a:effectLst/>
                <a:latin typeface="Segoe UI Condensed"/>
              </a:defRPr>
            </a:lvl1pPr>
          </a:lstStyle>
          <a:p>
            <a:r>
              <a:rPr lang="en-US" dirty="0"/>
              <a:t>In SharePoint Designer 2010 it was not possible to create loops in workflows (or only in a quite painful way…). In SharePoint Designer 2013 there is a Loop activity which supports looping.</a:t>
            </a:r>
          </a:p>
          <a:p>
            <a:endParaRPr lang="en-US" dirty="0"/>
          </a:p>
        </p:txBody>
      </p:sp>
      <p:pic>
        <p:nvPicPr>
          <p:cNvPr id="4" name="Picture 2" descr="More">
            <a:extLst>
              <a:ext uri="{FF2B5EF4-FFF2-40B4-BE49-F238E27FC236}">
                <a16:creationId xmlns:a16="http://schemas.microsoft.com/office/drawing/2014/main" id="{A67645BD-7651-48FC-A76A-F95BF9F420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950177"/>
            <a:ext cx="4400550" cy="22669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628E04-7BD8-4A6F-9144-FDF46BBA12F9}"/>
              </a:ext>
            </a:extLst>
          </p:cNvPr>
          <p:cNvSpPr txBox="1"/>
          <p:nvPr/>
        </p:nvSpPr>
        <p:spPr>
          <a:xfrm>
            <a:off x="6096000" y="4442194"/>
            <a:ext cx="5169077" cy="1815882"/>
          </a:xfrm>
          <a:prstGeom prst="rect">
            <a:avLst/>
          </a:prstGeom>
          <a:noFill/>
        </p:spPr>
        <p:txBody>
          <a:bodyPr wrap="square" rtlCol="0">
            <a:spAutoFit/>
          </a:bodyPr>
          <a:lstStyle>
            <a:defPPr>
              <a:defRPr lang="en-US"/>
            </a:defPPr>
            <a:lvl1pPr>
              <a:defRPr sz="1400" b="0" i="0">
                <a:solidFill>
                  <a:srgbClr val="505050"/>
                </a:solidFill>
                <a:effectLst/>
                <a:latin typeface="Segoe UI Condensed"/>
              </a:defRPr>
            </a:lvl1pPr>
          </a:lstStyle>
          <a:p>
            <a:r>
              <a:rPr lang="en-US" dirty="0"/>
              <a:t>In some business process, </a:t>
            </a:r>
            <a:r>
              <a:rPr lang="en-US" b="0" i="0" dirty="0">
                <a:solidFill>
                  <a:srgbClr val="505050"/>
                </a:solidFill>
                <a:effectLst/>
                <a:latin typeface="Segoe UI Condensed"/>
              </a:rPr>
              <a:t>you will get a list of items returned by an action. </a:t>
            </a:r>
            <a:r>
              <a:rPr lang="en-US" b="1" dirty="0"/>
              <a:t>An apply to each </a:t>
            </a:r>
            <a:r>
              <a:rPr lang="en-US" dirty="0"/>
              <a:t>loop makes it possible to control the list that you repeat over. To add a loop, first click New Step and then select More.</a:t>
            </a:r>
          </a:p>
          <a:p>
            <a:endParaRPr lang="en-US" dirty="0"/>
          </a:p>
          <a:p>
            <a:r>
              <a:rPr lang="en-US" b="0" i="0" dirty="0">
                <a:solidFill>
                  <a:srgbClr val="505050"/>
                </a:solidFill>
                <a:effectLst/>
                <a:latin typeface="Segoe UI Condensed"/>
              </a:rPr>
              <a:t>A</a:t>
            </a:r>
            <a:r>
              <a:rPr lang="en-US" b="1" i="0" dirty="0">
                <a:solidFill>
                  <a:srgbClr val="505050"/>
                </a:solidFill>
                <a:effectLst/>
                <a:latin typeface="Segoe UI Condensed"/>
              </a:rPr>
              <a:t> do-until </a:t>
            </a:r>
            <a:r>
              <a:rPr lang="en-US" b="0" i="0" dirty="0">
                <a:solidFill>
                  <a:srgbClr val="505050"/>
                </a:solidFill>
                <a:effectLst/>
                <a:latin typeface="Segoe UI Condensed"/>
              </a:rPr>
              <a:t>loop allows you to repeat a step until a certain condition is met. The most common reason to use this is in approval scenarios.</a:t>
            </a:r>
            <a:endParaRPr lang="en-US" dirty="0"/>
          </a:p>
        </p:txBody>
      </p:sp>
    </p:spTree>
    <p:extLst>
      <p:ext uri="{BB962C8B-B14F-4D97-AF65-F5344CB8AC3E}">
        <p14:creationId xmlns:p14="http://schemas.microsoft.com/office/powerpoint/2010/main" val="571123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5" cy="1325563"/>
          </a:xfrm>
        </p:spPr>
        <p:txBody>
          <a:bodyPr/>
          <a:lstStyle/>
          <a:p>
            <a:r>
              <a:rPr lang="en-US" dirty="0"/>
              <a:t>What is a SharePoint workflow</a:t>
            </a:r>
          </a:p>
        </p:txBody>
      </p:sp>
      <p:sp>
        <p:nvSpPr>
          <p:cNvPr id="3" name="Content Placeholder 2">
            <a:extLst>
              <a:ext uri="{FF2B5EF4-FFF2-40B4-BE49-F238E27FC236}">
                <a16:creationId xmlns:a16="http://schemas.microsoft.com/office/drawing/2014/main" id="{397EFE3C-103F-468B-BBA2-1D8E61F543BB}"/>
              </a:ext>
            </a:extLst>
          </p:cNvPr>
          <p:cNvSpPr>
            <a:spLocks noGrp="1"/>
          </p:cNvSpPr>
          <p:nvPr>
            <p:ph idx="1"/>
          </p:nvPr>
        </p:nvSpPr>
        <p:spPr>
          <a:xfrm>
            <a:off x="376331" y="1912315"/>
            <a:ext cx="6782458" cy="4580560"/>
          </a:xfrm>
        </p:spPr>
        <p:txBody>
          <a:bodyPr>
            <a:normAutofit/>
          </a:bodyPr>
          <a:lstStyle/>
          <a:p>
            <a:r>
              <a:rPr lang="en-US" sz="2400" dirty="0"/>
              <a:t>In the context of SharePoint, a workflow is the automated movement of documents or items through a sequence of actions or tasks that are related to a business process. </a:t>
            </a:r>
            <a:endParaRPr lang="en-US" dirty="0"/>
          </a:p>
        </p:txBody>
      </p:sp>
      <p:pic>
        <p:nvPicPr>
          <p:cNvPr id="5" name="Picture 4">
            <a:extLst>
              <a:ext uri="{FF2B5EF4-FFF2-40B4-BE49-F238E27FC236}">
                <a16:creationId xmlns:a16="http://schemas.microsoft.com/office/drawing/2014/main" id="{514A1F53-0E42-494A-9612-B7B33E77FE7F}"/>
              </a:ext>
            </a:extLst>
          </p:cNvPr>
          <p:cNvPicPr>
            <a:picLocks noChangeAspect="1"/>
          </p:cNvPicPr>
          <p:nvPr/>
        </p:nvPicPr>
        <p:blipFill>
          <a:blip r:embed="rId4"/>
          <a:stretch>
            <a:fillRect/>
          </a:stretch>
        </p:blipFill>
        <p:spPr>
          <a:xfrm>
            <a:off x="8034072" y="904243"/>
            <a:ext cx="3648584" cy="5458587"/>
          </a:xfrm>
          <a:prstGeom prst="rect">
            <a:avLst/>
          </a:prstGeom>
        </p:spPr>
      </p:pic>
    </p:spTree>
    <p:extLst>
      <p:ext uri="{BB962C8B-B14F-4D97-AF65-F5344CB8AC3E}">
        <p14:creationId xmlns:p14="http://schemas.microsoft.com/office/powerpoint/2010/main" val="1083707648"/>
      </p:ext>
    </p:extLst>
  </p:cSld>
  <p:clrMapOvr>
    <a:masterClrMapping/>
  </p:clrMapOvr>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Looping  in Power Automate </a:t>
            </a:r>
            <a:br>
              <a:rPr lang="en-US" dirty="0">
                <a:solidFill>
                  <a:srgbClr val="767676"/>
                </a:solidFill>
                <a:latin typeface="SegoeUI"/>
              </a:rPr>
            </a:br>
            <a:endParaRPr lang="en-US" dirty="0"/>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3870597" y="1062202"/>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pic>
        <p:nvPicPr>
          <p:cNvPr id="9" name="Picture 2" descr="Add a condition">
            <a:extLst>
              <a:ext uri="{FF2B5EF4-FFF2-40B4-BE49-F238E27FC236}">
                <a16:creationId xmlns:a16="http://schemas.microsoft.com/office/drawing/2014/main" id="{5B8A6BB8-C8D5-4374-AA49-D02773DFC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568" y="1824259"/>
            <a:ext cx="4171950" cy="25908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FCD5379-1831-4514-A9F3-E3E8B1D8C1E7}"/>
              </a:ext>
            </a:extLst>
          </p:cNvPr>
          <p:cNvSpPr txBox="1"/>
          <p:nvPr/>
        </p:nvSpPr>
        <p:spPr>
          <a:xfrm>
            <a:off x="3238482" y="4850135"/>
            <a:ext cx="5715035" cy="954107"/>
          </a:xfrm>
          <a:prstGeom prst="rect">
            <a:avLst/>
          </a:prstGeom>
          <a:noFill/>
        </p:spPr>
        <p:txBody>
          <a:bodyPr wrap="square" rtlCol="0">
            <a:spAutoFit/>
          </a:bodyPr>
          <a:lstStyle/>
          <a:p>
            <a:r>
              <a:rPr lang="en-US" sz="1400" b="0" i="0" dirty="0">
                <a:solidFill>
                  <a:srgbClr val="505050"/>
                </a:solidFill>
                <a:effectLst/>
                <a:latin typeface="Segoe UI Condensed"/>
              </a:rPr>
              <a:t>Previously, you could have a single if-else statement, but that was the full extent of logic that was supported. Now you can add a second (or third, etc</a:t>
            </a:r>
            <a:r>
              <a:rPr lang="en-US" sz="1400" dirty="0">
                <a:solidFill>
                  <a:srgbClr val="505050"/>
                </a:solidFill>
                <a:latin typeface="Segoe UI Condensed"/>
              </a:rPr>
              <a:t>.,</a:t>
            </a:r>
            <a:r>
              <a:rPr lang="en-US" sz="1400" b="0" i="0" dirty="0">
                <a:solidFill>
                  <a:srgbClr val="505050"/>
                </a:solidFill>
                <a:effectLst/>
                <a:latin typeface="Segoe UI Condensed"/>
              </a:rPr>
              <a:t>) condition inside another. To do this, there is an option to </a:t>
            </a:r>
            <a:r>
              <a:rPr lang="en-US" sz="1400" b="1" i="0" dirty="0">
                <a:solidFill>
                  <a:srgbClr val="505050"/>
                </a:solidFill>
                <a:effectLst/>
                <a:latin typeface="Segoe UI Condensed"/>
              </a:rPr>
              <a:t>Add a condition</a:t>
            </a:r>
            <a:r>
              <a:rPr lang="en-US" sz="1400" b="0" i="0" dirty="0">
                <a:solidFill>
                  <a:srgbClr val="505050"/>
                </a:solidFill>
                <a:effectLst/>
                <a:latin typeface="Segoe UI Condensed"/>
              </a:rPr>
              <a:t>, even when you are inside another condition !</a:t>
            </a:r>
            <a:endParaRPr lang="en-US" sz="1400" dirty="0"/>
          </a:p>
        </p:txBody>
      </p:sp>
    </p:spTree>
    <p:extLst>
      <p:ext uri="{BB962C8B-B14F-4D97-AF65-F5344CB8AC3E}">
        <p14:creationId xmlns:p14="http://schemas.microsoft.com/office/powerpoint/2010/main" val="1215954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Expressions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sp>
        <p:nvSpPr>
          <p:cNvPr id="7" name="TextBox 6">
            <a:extLst>
              <a:ext uri="{FF2B5EF4-FFF2-40B4-BE49-F238E27FC236}">
                <a16:creationId xmlns:a16="http://schemas.microsoft.com/office/drawing/2014/main" id="{6D37CA38-A85E-4A74-8D7A-07D269E62834}"/>
              </a:ext>
            </a:extLst>
          </p:cNvPr>
          <p:cNvSpPr txBox="1"/>
          <p:nvPr/>
        </p:nvSpPr>
        <p:spPr>
          <a:xfrm>
            <a:off x="441398" y="5015546"/>
            <a:ext cx="5225624" cy="523220"/>
          </a:xfrm>
          <a:prstGeom prst="rect">
            <a:avLst/>
          </a:prstGeom>
          <a:noFill/>
        </p:spPr>
        <p:txBody>
          <a:bodyPr wrap="square" rtlCol="0">
            <a:spAutoFit/>
          </a:bodyPr>
          <a:lstStyle>
            <a:defPPr>
              <a:defRPr lang="en-US"/>
            </a:defPPr>
            <a:lvl1pPr>
              <a:defRPr sz="1400" b="0" i="0">
                <a:solidFill>
                  <a:srgbClr val="505050"/>
                </a:solidFill>
                <a:effectLst/>
                <a:latin typeface="Segoe UI Condensed"/>
              </a:defRPr>
            </a:lvl1pPr>
          </a:lstStyle>
          <a:p>
            <a:r>
              <a:rPr lang="en-US" b="0" i="0" dirty="0">
                <a:solidFill>
                  <a:srgbClr val="767676"/>
                </a:solidFill>
                <a:effectLst/>
                <a:latin typeface="SegoeUI"/>
              </a:rPr>
              <a:t>With Designer workflows, we had to a limited set of string manipulation actions and several calculation actions. </a:t>
            </a:r>
            <a:endParaRPr lang="en-US" dirty="0"/>
          </a:p>
        </p:txBody>
      </p:sp>
      <p:pic>
        <p:nvPicPr>
          <p:cNvPr id="14" name="Picture 13">
            <a:extLst>
              <a:ext uri="{FF2B5EF4-FFF2-40B4-BE49-F238E27FC236}">
                <a16:creationId xmlns:a16="http://schemas.microsoft.com/office/drawing/2014/main" id="{5E06DF2F-2E5C-436C-A160-29BF07A2CD15}"/>
              </a:ext>
            </a:extLst>
          </p:cNvPr>
          <p:cNvPicPr>
            <a:picLocks noChangeAspect="1"/>
          </p:cNvPicPr>
          <p:nvPr/>
        </p:nvPicPr>
        <p:blipFill>
          <a:blip r:embed="rId3"/>
          <a:stretch>
            <a:fillRect/>
          </a:stretch>
        </p:blipFill>
        <p:spPr>
          <a:xfrm>
            <a:off x="2772393" y="2041495"/>
            <a:ext cx="2395813" cy="1672549"/>
          </a:xfrm>
          <a:prstGeom prst="rect">
            <a:avLst/>
          </a:prstGeom>
        </p:spPr>
      </p:pic>
      <p:pic>
        <p:nvPicPr>
          <p:cNvPr id="16" name="Picture 15">
            <a:extLst>
              <a:ext uri="{FF2B5EF4-FFF2-40B4-BE49-F238E27FC236}">
                <a16:creationId xmlns:a16="http://schemas.microsoft.com/office/drawing/2014/main" id="{097AF5B0-72B5-4D4C-BC9E-EC3261028378}"/>
              </a:ext>
            </a:extLst>
          </p:cNvPr>
          <p:cNvPicPr>
            <a:picLocks noChangeAspect="1"/>
          </p:cNvPicPr>
          <p:nvPr/>
        </p:nvPicPr>
        <p:blipFill>
          <a:blip r:embed="rId4"/>
          <a:stretch>
            <a:fillRect/>
          </a:stretch>
        </p:blipFill>
        <p:spPr>
          <a:xfrm>
            <a:off x="441397" y="2041495"/>
            <a:ext cx="2330997" cy="2767572"/>
          </a:xfrm>
          <a:prstGeom prst="rect">
            <a:avLst/>
          </a:prstGeom>
        </p:spPr>
      </p:pic>
      <p:pic>
        <p:nvPicPr>
          <p:cNvPr id="24" name="Picture 23">
            <a:extLst>
              <a:ext uri="{FF2B5EF4-FFF2-40B4-BE49-F238E27FC236}">
                <a16:creationId xmlns:a16="http://schemas.microsoft.com/office/drawing/2014/main" id="{8A3FA415-0D72-43C0-B35F-B541BEB5BACB}"/>
              </a:ext>
            </a:extLst>
          </p:cNvPr>
          <p:cNvPicPr>
            <a:picLocks noChangeAspect="1"/>
          </p:cNvPicPr>
          <p:nvPr/>
        </p:nvPicPr>
        <p:blipFill>
          <a:blip r:embed="rId5"/>
          <a:stretch>
            <a:fillRect/>
          </a:stretch>
        </p:blipFill>
        <p:spPr>
          <a:xfrm>
            <a:off x="6096000" y="1985384"/>
            <a:ext cx="5950916" cy="1977015"/>
          </a:xfrm>
          <a:prstGeom prst="rect">
            <a:avLst/>
          </a:prstGeom>
        </p:spPr>
      </p:pic>
      <p:pic>
        <p:nvPicPr>
          <p:cNvPr id="26" name="Picture 25">
            <a:extLst>
              <a:ext uri="{FF2B5EF4-FFF2-40B4-BE49-F238E27FC236}">
                <a16:creationId xmlns:a16="http://schemas.microsoft.com/office/drawing/2014/main" id="{AD87A1DB-0C68-4941-8A0E-8361DA9F6481}"/>
              </a:ext>
            </a:extLst>
          </p:cNvPr>
          <p:cNvPicPr>
            <a:picLocks noChangeAspect="1"/>
          </p:cNvPicPr>
          <p:nvPr/>
        </p:nvPicPr>
        <p:blipFill>
          <a:blip r:embed="rId6"/>
          <a:stretch>
            <a:fillRect/>
          </a:stretch>
        </p:blipFill>
        <p:spPr>
          <a:xfrm>
            <a:off x="6055517" y="3627409"/>
            <a:ext cx="3364089" cy="3012128"/>
          </a:xfrm>
          <a:prstGeom prst="rect">
            <a:avLst/>
          </a:prstGeom>
        </p:spPr>
      </p:pic>
      <p:cxnSp>
        <p:nvCxnSpPr>
          <p:cNvPr id="28" name="Straight Arrow Connector 27">
            <a:extLst>
              <a:ext uri="{FF2B5EF4-FFF2-40B4-BE49-F238E27FC236}">
                <a16:creationId xmlns:a16="http://schemas.microsoft.com/office/drawing/2014/main" id="{E868088D-AE53-4C41-8390-EE90F0D08A52}"/>
              </a:ext>
            </a:extLst>
          </p:cNvPr>
          <p:cNvCxnSpPr>
            <a:cxnSpLocks/>
          </p:cNvCxnSpPr>
          <p:nvPr/>
        </p:nvCxnSpPr>
        <p:spPr>
          <a:xfrm flipH="1">
            <a:off x="9419606" y="3793067"/>
            <a:ext cx="1429016" cy="355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A3C2209-DABB-483E-BA2C-8CF597262412}"/>
              </a:ext>
            </a:extLst>
          </p:cNvPr>
          <p:cNvCxnSpPr>
            <a:cxnSpLocks/>
          </p:cNvCxnSpPr>
          <p:nvPr/>
        </p:nvCxnSpPr>
        <p:spPr>
          <a:xfrm flipV="1">
            <a:off x="6863644" y="3567290"/>
            <a:ext cx="1298223" cy="1162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188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6" cy="1325563"/>
          </a:xfrm>
        </p:spPr>
        <p:txBody>
          <a:bodyPr/>
          <a:lstStyle/>
          <a:p>
            <a:r>
              <a:rPr lang="en-US" dirty="0"/>
              <a:t>How to check workflow instances - difference</a:t>
            </a:r>
          </a:p>
        </p:txBody>
      </p:sp>
      <p:pic>
        <p:nvPicPr>
          <p:cNvPr id="6" name="Picture 5">
            <a:extLst>
              <a:ext uri="{FF2B5EF4-FFF2-40B4-BE49-F238E27FC236}">
                <a16:creationId xmlns:a16="http://schemas.microsoft.com/office/drawing/2014/main" id="{474E295D-63BC-4D13-A39C-E06F149CCED4}"/>
              </a:ext>
            </a:extLst>
          </p:cNvPr>
          <p:cNvPicPr>
            <a:picLocks noChangeAspect="1"/>
          </p:cNvPicPr>
          <p:nvPr/>
        </p:nvPicPr>
        <p:blipFill>
          <a:blip r:embed="rId3"/>
          <a:stretch>
            <a:fillRect/>
          </a:stretch>
        </p:blipFill>
        <p:spPr>
          <a:xfrm>
            <a:off x="314828" y="3429000"/>
            <a:ext cx="11536037" cy="3486005"/>
          </a:xfrm>
          <a:prstGeom prst="rect">
            <a:avLst/>
          </a:prstGeom>
        </p:spPr>
      </p:pic>
      <p:sp>
        <p:nvSpPr>
          <p:cNvPr id="12" name="Arrow: Pentagon 11">
            <a:extLst>
              <a:ext uri="{FF2B5EF4-FFF2-40B4-BE49-F238E27FC236}">
                <a16:creationId xmlns:a16="http://schemas.microsoft.com/office/drawing/2014/main" id="{80EC17CE-E4E2-4F95-B4DF-C70D3C1A53AD}"/>
              </a:ext>
            </a:extLst>
          </p:cNvPr>
          <p:cNvSpPr/>
          <p:nvPr/>
        </p:nvSpPr>
        <p:spPr>
          <a:xfrm>
            <a:off x="376331" y="1496905"/>
            <a:ext cx="5719669" cy="1694409"/>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t>SharePoint Workflow</a:t>
            </a:r>
          </a:p>
          <a:p>
            <a:pPr algn="ctr"/>
            <a:r>
              <a:rPr lang="en-US" dirty="0"/>
              <a:t>The Workflow Status page provides the following information and options:</a:t>
            </a:r>
          </a:p>
        </p:txBody>
      </p:sp>
      <p:sp>
        <p:nvSpPr>
          <p:cNvPr id="13" name="Rectangle 12">
            <a:extLst>
              <a:ext uri="{FF2B5EF4-FFF2-40B4-BE49-F238E27FC236}">
                <a16:creationId xmlns:a16="http://schemas.microsoft.com/office/drawing/2014/main" id="{044A855E-931F-4653-AB55-CA451EEB9E11}"/>
              </a:ext>
            </a:extLst>
          </p:cNvPr>
          <p:cNvSpPr/>
          <p:nvPr/>
        </p:nvSpPr>
        <p:spPr>
          <a:xfrm>
            <a:off x="6284585" y="1274535"/>
            <a:ext cx="5531084" cy="213915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Name of the person who started the workflow</a:t>
            </a:r>
          </a:p>
          <a:p>
            <a:pPr marL="285750" indent="-285750">
              <a:buFont typeface="Arial" panose="020B0604020202020204" pitchFamily="34" charset="0"/>
              <a:buChar char="•"/>
            </a:pPr>
            <a:r>
              <a:rPr lang="en-US" dirty="0"/>
              <a:t>Date and time the workflow started</a:t>
            </a:r>
          </a:p>
          <a:p>
            <a:pPr marL="285750" indent="-285750">
              <a:buFont typeface="Arial" panose="020B0604020202020204" pitchFamily="34" charset="0"/>
              <a:buChar char="•"/>
            </a:pPr>
            <a:r>
              <a:rPr lang="en-US" dirty="0"/>
              <a:t>Date and time the workflow was last run</a:t>
            </a:r>
          </a:p>
          <a:p>
            <a:pPr marL="285750" indent="-285750">
              <a:buFont typeface="Arial" panose="020B0604020202020204" pitchFamily="34" charset="0"/>
              <a:buChar char="•"/>
            </a:pPr>
            <a:r>
              <a:rPr lang="en-US" dirty="0"/>
              <a:t>Name and link to the document</a:t>
            </a:r>
          </a:p>
          <a:p>
            <a:pPr marL="285750" indent="-285750">
              <a:buFont typeface="Arial" panose="020B0604020202020204" pitchFamily="34" charset="0"/>
              <a:buChar char="•"/>
            </a:pPr>
            <a:r>
              <a:rPr lang="en-US" dirty="0"/>
              <a:t>Item involved in the workflow</a:t>
            </a:r>
          </a:p>
          <a:p>
            <a:pPr marL="285750" indent="-285750">
              <a:buFont typeface="Arial" panose="020B0604020202020204" pitchFamily="34" charset="0"/>
              <a:buChar char="•"/>
            </a:pPr>
            <a:r>
              <a:rPr lang="en-US" dirty="0"/>
              <a:t>Current status of the workflow</a:t>
            </a:r>
          </a:p>
          <a:p>
            <a:pPr marL="285750" indent="-285750">
              <a:buFont typeface="Arial" panose="020B0604020202020204" pitchFamily="34" charset="0"/>
              <a:buChar char="•"/>
            </a:pPr>
            <a:r>
              <a:rPr lang="en-US" dirty="0"/>
              <a:t>The option to terminate the workflow</a:t>
            </a:r>
          </a:p>
        </p:txBody>
      </p:sp>
    </p:spTree>
    <p:extLst>
      <p:ext uri="{BB962C8B-B14F-4D97-AF65-F5344CB8AC3E}">
        <p14:creationId xmlns:p14="http://schemas.microsoft.com/office/powerpoint/2010/main" val="11618872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1">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841248" y="539578"/>
            <a:ext cx="10040717" cy="1168109"/>
          </a:xfrm>
        </p:spPr>
        <p:txBody>
          <a:bodyPr>
            <a:normAutofit/>
          </a:bodyPr>
          <a:lstStyle/>
          <a:p>
            <a:r>
              <a:rPr lang="en-US" sz="4000" dirty="0"/>
              <a:t>How to check workflow instances - difference</a:t>
            </a:r>
          </a:p>
        </p:txBody>
      </p:sp>
      <p:pic>
        <p:nvPicPr>
          <p:cNvPr id="6" name="Picture 5">
            <a:extLst>
              <a:ext uri="{FF2B5EF4-FFF2-40B4-BE49-F238E27FC236}">
                <a16:creationId xmlns:a16="http://schemas.microsoft.com/office/drawing/2014/main" id="{079A66F5-58DC-4A0E-A0F9-10F11F321E6E}"/>
              </a:ext>
            </a:extLst>
          </p:cNvPr>
          <p:cNvPicPr>
            <a:picLocks noChangeAspect="1"/>
          </p:cNvPicPr>
          <p:nvPr/>
        </p:nvPicPr>
        <p:blipFill>
          <a:blip r:embed="rId3"/>
          <a:stretch>
            <a:fillRect/>
          </a:stretch>
        </p:blipFill>
        <p:spPr>
          <a:xfrm>
            <a:off x="5284773" y="3263589"/>
            <a:ext cx="6939009" cy="2639794"/>
          </a:xfrm>
          <a:prstGeom prst="rect">
            <a:avLst/>
          </a:prstGeom>
        </p:spPr>
      </p:pic>
      <p:pic>
        <p:nvPicPr>
          <p:cNvPr id="7" name="Picture 6">
            <a:extLst>
              <a:ext uri="{FF2B5EF4-FFF2-40B4-BE49-F238E27FC236}">
                <a16:creationId xmlns:a16="http://schemas.microsoft.com/office/drawing/2014/main" id="{5469921A-6787-41F4-893A-0492055C6344}"/>
              </a:ext>
            </a:extLst>
          </p:cNvPr>
          <p:cNvPicPr>
            <a:picLocks noChangeAspect="1"/>
          </p:cNvPicPr>
          <p:nvPr/>
        </p:nvPicPr>
        <p:blipFill>
          <a:blip r:embed="rId4"/>
          <a:stretch>
            <a:fillRect/>
          </a:stretch>
        </p:blipFill>
        <p:spPr>
          <a:xfrm>
            <a:off x="28732" y="3272179"/>
            <a:ext cx="5256041" cy="2622614"/>
          </a:xfrm>
          <a:prstGeom prst="rect">
            <a:avLst/>
          </a:prstGeom>
        </p:spPr>
      </p:pic>
      <p:grpSp>
        <p:nvGrpSpPr>
          <p:cNvPr id="9" name="Group 8">
            <a:extLst>
              <a:ext uri="{FF2B5EF4-FFF2-40B4-BE49-F238E27FC236}">
                <a16:creationId xmlns:a16="http://schemas.microsoft.com/office/drawing/2014/main" id="{A06167F3-1E58-4AAD-BB16-4EE683EEB95A}"/>
              </a:ext>
            </a:extLst>
          </p:cNvPr>
          <p:cNvGrpSpPr/>
          <p:nvPr/>
        </p:nvGrpSpPr>
        <p:grpSpPr>
          <a:xfrm>
            <a:off x="838199" y="1509337"/>
            <a:ext cx="8625384" cy="1475856"/>
            <a:chOff x="0" y="50791"/>
            <a:chExt cx="5228328" cy="1060881"/>
          </a:xfrm>
        </p:grpSpPr>
        <p:sp>
          <p:nvSpPr>
            <p:cNvPr id="29" name="Rectangle: Rounded Corners 28">
              <a:extLst>
                <a:ext uri="{FF2B5EF4-FFF2-40B4-BE49-F238E27FC236}">
                  <a16:creationId xmlns:a16="http://schemas.microsoft.com/office/drawing/2014/main" id="{33E23874-E231-4C14-AD9F-CC92694B7B1B}"/>
                </a:ext>
              </a:extLst>
            </p:cNvPr>
            <p:cNvSpPr/>
            <p:nvPr/>
          </p:nvSpPr>
          <p:spPr>
            <a:xfrm>
              <a:off x="0" y="50791"/>
              <a:ext cx="5228328" cy="1060881"/>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Rectangle: Rounded Corners 4">
              <a:extLst>
                <a:ext uri="{FF2B5EF4-FFF2-40B4-BE49-F238E27FC236}">
                  <a16:creationId xmlns:a16="http://schemas.microsoft.com/office/drawing/2014/main" id="{D642F213-0D0E-49B0-8E43-37DA2CFA84CD}"/>
                </a:ext>
              </a:extLst>
            </p:cNvPr>
            <p:cNvSpPr txBox="1"/>
            <p:nvPr/>
          </p:nvSpPr>
          <p:spPr>
            <a:xfrm>
              <a:off x="51788" y="129946"/>
              <a:ext cx="5124752" cy="9025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indent="0">
                <a:buNone/>
              </a:pPr>
              <a:r>
                <a:rPr lang="en-US" sz="2800" b="1" u="sng" dirty="0"/>
                <a:t>Power Automate</a:t>
              </a:r>
            </a:p>
            <a:p>
              <a:pPr marL="342900" indent="-342900">
                <a:buFont typeface="Arial" panose="020B0604020202020204" pitchFamily="34" charset="0"/>
                <a:buChar char="•"/>
              </a:pPr>
              <a:r>
                <a:rPr lang="en-US" sz="2400" dirty="0"/>
                <a:t>You can see the Run history for each flow that you have</a:t>
              </a:r>
            </a:p>
            <a:p>
              <a:pPr marL="342900" indent="-342900">
                <a:buFont typeface="Arial" panose="020B0604020202020204" pitchFamily="34" charset="0"/>
                <a:buChar char="•"/>
              </a:pPr>
              <a:r>
                <a:rPr lang="en-US" sz="2400" dirty="0"/>
                <a:t>History retention is 30 days </a:t>
              </a:r>
            </a:p>
          </p:txBody>
        </p:sp>
      </p:grpSp>
    </p:spTree>
    <p:extLst>
      <p:ext uri="{BB962C8B-B14F-4D97-AF65-F5344CB8AC3E}">
        <p14:creationId xmlns:p14="http://schemas.microsoft.com/office/powerpoint/2010/main" val="3982248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1EFD3-33A6-4EAF-8D1E-4550319EAC1B}"/>
              </a:ext>
            </a:extLst>
          </p:cNvPr>
          <p:cNvSpPr>
            <a:spLocks noGrp="1"/>
          </p:cNvSpPr>
          <p:nvPr>
            <p:ph type="title"/>
          </p:nvPr>
        </p:nvSpPr>
        <p:spPr/>
        <p:txBody>
          <a:bodyPr/>
          <a:lstStyle/>
          <a:p>
            <a:r>
              <a:rPr lang="en-US" dirty="0"/>
              <a:t>Power Automate Audit Log Events</a:t>
            </a:r>
          </a:p>
        </p:txBody>
      </p:sp>
      <p:pic>
        <p:nvPicPr>
          <p:cNvPr id="5" name="Content Placeholder 4">
            <a:extLst>
              <a:ext uri="{FF2B5EF4-FFF2-40B4-BE49-F238E27FC236}">
                <a16:creationId xmlns:a16="http://schemas.microsoft.com/office/drawing/2014/main" id="{D5FAD199-35A4-48A6-97AC-520D1537D185}"/>
              </a:ext>
            </a:extLst>
          </p:cNvPr>
          <p:cNvPicPr>
            <a:picLocks noGrp="1" noChangeAspect="1"/>
          </p:cNvPicPr>
          <p:nvPr>
            <p:ph idx="1"/>
          </p:nvPr>
        </p:nvPicPr>
        <p:blipFill>
          <a:blip r:embed="rId3"/>
          <a:stretch>
            <a:fillRect/>
          </a:stretch>
        </p:blipFill>
        <p:spPr>
          <a:xfrm>
            <a:off x="4376085" y="1649901"/>
            <a:ext cx="7629739" cy="4842974"/>
          </a:xfrm>
        </p:spPr>
      </p:pic>
      <p:sp>
        <p:nvSpPr>
          <p:cNvPr id="6" name="Rectangle 5">
            <a:extLst>
              <a:ext uri="{FF2B5EF4-FFF2-40B4-BE49-F238E27FC236}">
                <a16:creationId xmlns:a16="http://schemas.microsoft.com/office/drawing/2014/main" id="{0D0DBFD7-C171-4E26-AFE4-22DBBFF18812}"/>
              </a:ext>
            </a:extLst>
          </p:cNvPr>
          <p:cNvSpPr/>
          <p:nvPr/>
        </p:nvSpPr>
        <p:spPr>
          <a:xfrm>
            <a:off x="359416" y="1946738"/>
            <a:ext cx="3821102" cy="3757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 the compliance center Audit Log Search administrators can search and view Power Automate events</a:t>
            </a:r>
          </a:p>
          <a:p>
            <a:endParaRPr lang="en-US" dirty="0"/>
          </a:p>
          <a:p>
            <a:r>
              <a:rPr lang="en-US" dirty="0"/>
              <a:t>Events include:</a:t>
            </a:r>
          </a:p>
          <a:p>
            <a:pPr marL="285750" indent="-285750">
              <a:buFont typeface="Arial" panose="020B0604020202020204" pitchFamily="34" charset="0"/>
              <a:buChar char="•"/>
            </a:pPr>
            <a:r>
              <a:rPr lang="en-US" dirty="0"/>
              <a:t>Created flow</a:t>
            </a:r>
          </a:p>
          <a:p>
            <a:pPr marL="285750" indent="-285750">
              <a:buFont typeface="Arial" panose="020B0604020202020204" pitchFamily="34" charset="0"/>
              <a:buChar char="•"/>
            </a:pPr>
            <a:r>
              <a:rPr lang="en-US" dirty="0"/>
              <a:t>Edited flow</a:t>
            </a:r>
          </a:p>
          <a:p>
            <a:pPr marL="285750" indent="-285750">
              <a:buFont typeface="Arial" panose="020B0604020202020204" pitchFamily="34" charset="0"/>
              <a:buChar char="•"/>
            </a:pPr>
            <a:r>
              <a:rPr lang="en-US" dirty="0"/>
              <a:t>Deleted flow</a:t>
            </a:r>
          </a:p>
          <a:p>
            <a:pPr marL="285750" indent="-285750">
              <a:buFont typeface="Arial" panose="020B0604020202020204" pitchFamily="34" charset="0"/>
              <a:buChar char="•"/>
            </a:pPr>
            <a:r>
              <a:rPr lang="en-US" dirty="0"/>
              <a:t>Edited Permissions</a:t>
            </a:r>
          </a:p>
          <a:p>
            <a:pPr marL="285750" indent="-285750">
              <a:buFont typeface="Arial" panose="020B0604020202020204" pitchFamily="34" charset="0"/>
              <a:buChar char="•"/>
            </a:pPr>
            <a:r>
              <a:rPr lang="en-US" dirty="0"/>
              <a:t>Deleted Permissions</a:t>
            </a:r>
          </a:p>
          <a:p>
            <a:pPr marL="285750" indent="-285750">
              <a:buFont typeface="Arial" panose="020B0604020202020204" pitchFamily="34" charset="0"/>
              <a:buChar char="•"/>
            </a:pPr>
            <a:r>
              <a:rPr lang="en-US" dirty="0"/>
              <a:t>Started a paid trial</a:t>
            </a:r>
          </a:p>
          <a:p>
            <a:pPr marL="285750" indent="-285750">
              <a:buFont typeface="Arial" panose="020B0604020202020204" pitchFamily="34" charset="0"/>
              <a:buChar char="•"/>
            </a:pPr>
            <a:r>
              <a:rPr lang="en-US" dirty="0"/>
              <a:t>Renewed a paid trial</a:t>
            </a:r>
          </a:p>
        </p:txBody>
      </p:sp>
    </p:spTree>
    <p:extLst>
      <p:ext uri="{BB962C8B-B14F-4D97-AF65-F5344CB8AC3E}">
        <p14:creationId xmlns:p14="http://schemas.microsoft.com/office/powerpoint/2010/main" val="3055902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21" y="2535350"/>
            <a:ext cx="11499143" cy="1162178"/>
          </a:xfrm>
        </p:spPr>
        <p:txBody>
          <a:bodyPr/>
          <a:lstStyle/>
          <a:p>
            <a:r>
              <a:rPr lang="en-US" dirty="0">
                <a:solidFill>
                  <a:schemeClr val="bg1"/>
                </a:solidFill>
              </a:rPr>
              <a:t>Transformation Tips</a:t>
            </a:r>
          </a:p>
        </p:txBody>
      </p:sp>
    </p:spTree>
    <p:extLst>
      <p:ext uri="{BB962C8B-B14F-4D97-AF65-F5344CB8AC3E}">
        <p14:creationId xmlns:p14="http://schemas.microsoft.com/office/powerpoint/2010/main" val="1344299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Power Automate End User Training </a:t>
            </a:r>
          </a:p>
        </p:txBody>
      </p:sp>
      <p:graphicFrame>
        <p:nvGraphicFramePr>
          <p:cNvPr id="3" name="Table 3">
            <a:extLst>
              <a:ext uri="{FF2B5EF4-FFF2-40B4-BE49-F238E27FC236}">
                <a16:creationId xmlns:a16="http://schemas.microsoft.com/office/drawing/2014/main" id="{413FB19D-1029-4D5F-A563-A90FBDECAC51}"/>
              </a:ext>
            </a:extLst>
          </p:cNvPr>
          <p:cNvGraphicFramePr>
            <a:graphicFrameLocks noGrp="1"/>
          </p:cNvGraphicFramePr>
          <p:nvPr>
            <p:extLst>
              <p:ext uri="{D42A27DB-BD31-4B8C-83A1-F6EECF244321}">
                <p14:modId xmlns:p14="http://schemas.microsoft.com/office/powerpoint/2010/main" val="703282504"/>
              </p:ext>
            </p:extLst>
          </p:nvPr>
        </p:nvGraphicFramePr>
        <p:xfrm>
          <a:off x="477386" y="3780419"/>
          <a:ext cx="11237228" cy="2651760"/>
        </p:xfrm>
        <a:graphic>
          <a:graphicData uri="http://schemas.openxmlformats.org/drawingml/2006/table">
            <a:tbl>
              <a:tblPr firstRow="1" bandRow="1">
                <a:tableStyleId>{5C22544A-7EE6-4342-B048-85BDC9FD1C3A}</a:tableStyleId>
              </a:tblPr>
              <a:tblGrid>
                <a:gridCol w="5618614">
                  <a:extLst>
                    <a:ext uri="{9D8B030D-6E8A-4147-A177-3AD203B41FA5}">
                      <a16:colId xmlns:a16="http://schemas.microsoft.com/office/drawing/2014/main" val="999630963"/>
                    </a:ext>
                  </a:extLst>
                </a:gridCol>
                <a:gridCol w="5618614">
                  <a:extLst>
                    <a:ext uri="{9D8B030D-6E8A-4147-A177-3AD203B41FA5}">
                      <a16:colId xmlns:a16="http://schemas.microsoft.com/office/drawing/2014/main" val="3570545600"/>
                    </a:ext>
                  </a:extLst>
                </a:gridCol>
              </a:tblGrid>
              <a:tr h="243038">
                <a:tc>
                  <a:txBody>
                    <a:bodyPr/>
                    <a:lstStyle/>
                    <a:p>
                      <a:r>
                        <a:rPr lang="en-US" dirty="0"/>
                        <a:t>Best Practice Guidance </a:t>
                      </a:r>
                    </a:p>
                  </a:txBody>
                  <a:tcPr/>
                </a:tc>
                <a:tc>
                  <a:txBody>
                    <a:bodyPr/>
                    <a:lstStyle/>
                    <a:p>
                      <a:r>
                        <a:rPr lang="en-US" dirty="0"/>
                        <a:t>Example Plan:</a:t>
                      </a:r>
                    </a:p>
                  </a:txBody>
                  <a:tcPr/>
                </a:tc>
                <a:extLst>
                  <a:ext uri="{0D108BD9-81ED-4DB2-BD59-A6C34878D82A}">
                    <a16:rowId xmlns:a16="http://schemas.microsoft.com/office/drawing/2014/main" val="2993399501"/>
                  </a:ext>
                </a:extLst>
              </a:tr>
              <a:tr h="2035683">
                <a:tc>
                  <a:txBody>
                    <a:bodyPr/>
                    <a:lstStyle/>
                    <a:p>
                      <a:r>
                        <a:rPr lang="en-US" dirty="0"/>
                        <a:t>Work with your organizations BDMs and Microsoft Account Team to propose a training plan to ramp up the user community on Power Automate</a:t>
                      </a:r>
                    </a:p>
                  </a:txBody>
                  <a:tcPr/>
                </a:tc>
                <a:tc>
                  <a:txBody>
                    <a:bodyPr/>
                    <a:lstStyle/>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WorkshopPLUS - Microsoft Power Automate: Power User 1 Day with Lab</a:t>
                      </a:r>
                    </a:p>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Power Platform hackathon engagements</a:t>
                      </a:r>
                    </a:p>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O365 Days learning events </a:t>
                      </a:r>
                    </a:p>
                    <a:p>
                      <a:pPr marL="285750" marR="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On-demand trainings</a:t>
                      </a:r>
                    </a:p>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Customer success training programs for Power Automate</a:t>
                      </a:r>
                    </a:p>
                    <a:p>
                      <a:endParaRPr lang="en-US" dirty="0"/>
                    </a:p>
                  </a:txBody>
                  <a:tcPr/>
                </a:tc>
                <a:extLst>
                  <a:ext uri="{0D108BD9-81ED-4DB2-BD59-A6C34878D82A}">
                    <a16:rowId xmlns:a16="http://schemas.microsoft.com/office/drawing/2014/main" val="425252682"/>
                  </a:ext>
                </a:extLst>
              </a:tr>
            </a:tbl>
          </a:graphicData>
        </a:graphic>
      </p:graphicFrame>
      <p:sp>
        <p:nvSpPr>
          <p:cNvPr id="4" name="Rectangle 3">
            <a:extLst>
              <a:ext uri="{FF2B5EF4-FFF2-40B4-BE49-F238E27FC236}">
                <a16:creationId xmlns:a16="http://schemas.microsoft.com/office/drawing/2014/main" id="{3792A1FB-3B2B-411A-A0B6-1D061F9D6DD8}"/>
              </a:ext>
            </a:extLst>
          </p:cNvPr>
          <p:cNvSpPr/>
          <p:nvPr/>
        </p:nvSpPr>
        <p:spPr>
          <a:xfrm>
            <a:off x="477386" y="1853023"/>
            <a:ext cx="11237227" cy="1477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It is not uncommon for an organization to have 1000+ workflows that could be transformed to Power Automate</a:t>
            </a:r>
          </a:p>
          <a:p>
            <a:endParaRPr lang="en-US" dirty="0"/>
          </a:p>
          <a:p>
            <a:pPr marL="285750" indent="-285750">
              <a:buFont typeface="Arial" panose="020B0604020202020204" pitchFamily="34" charset="0"/>
              <a:buChar char="•"/>
            </a:pPr>
            <a:r>
              <a:rPr lang="en-US" dirty="0"/>
              <a:t>Many IT teams will not have the resources to manage this effort on their own and will require assistance from the business user community</a:t>
            </a:r>
          </a:p>
        </p:txBody>
      </p:sp>
    </p:spTree>
    <p:extLst>
      <p:ext uri="{BB962C8B-B14F-4D97-AF65-F5344CB8AC3E}">
        <p14:creationId xmlns:p14="http://schemas.microsoft.com/office/powerpoint/2010/main" val="3002298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Workflow Transformation Tracking </a:t>
            </a:r>
          </a:p>
        </p:txBody>
      </p:sp>
      <p:graphicFrame>
        <p:nvGraphicFramePr>
          <p:cNvPr id="3" name="Table 3">
            <a:extLst>
              <a:ext uri="{FF2B5EF4-FFF2-40B4-BE49-F238E27FC236}">
                <a16:creationId xmlns:a16="http://schemas.microsoft.com/office/drawing/2014/main" id="{413FB19D-1029-4D5F-A563-A90FBDECAC51}"/>
              </a:ext>
            </a:extLst>
          </p:cNvPr>
          <p:cNvGraphicFramePr>
            <a:graphicFrameLocks noGrp="1"/>
          </p:cNvGraphicFramePr>
          <p:nvPr>
            <p:extLst>
              <p:ext uri="{D42A27DB-BD31-4B8C-83A1-F6EECF244321}">
                <p14:modId xmlns:p14="http://schemas.microsoft.com/office/powerpoint/2010/main" val="4286853190"/>
              </p:ext>
            </p:extLst>
          </p:nvPr>
        </p:nvGraphicFramePr>
        <p:xfrm>
          <a:off x="477386" y="3938404"/>
          <a:ext cx="11237228" cy="2926080"/>
        </p:xfrm>
        <a:graphic>
          <a:graphicData uri="http://schemas.openxmlformats.org/drawingml/2006/table">
            <a:tbl>
              <a:tblPr firstRow="1" bandRow="1">
                <a:tableStyleId>{5C22544A-7EE6-4342-B048-85BDC9FD1C3A}</a:tableStyleId>
              </a:tblPr>
              <a:tblGrid>
                <a:gridCol w="5618614">
                  <a:extLst>
                    <a:ext uri="{9D8B030D-6E8A-4147-A177-3AD203B41FA5}">
                      <a16:colId xmlns:a16="http://schemas.microsoft.com/office/drawing/2014/main" val="999630963"/>
                    </a:ext>
                  </a:extLst>
                </a:gridCol>
                <a:gridCol w="5618614">
                  <a:extLst>
                    <a:ext uri="{9D8B030D-6E8A-4147-A177-3AD203B41FA5}">
                      <a16:colId xmlns:a16="http://schemas.microsoft.com/office/drawing/2014/main" val="3570545600"/>
                    </a:ext>
                  </a:extLst>
                </a:gridCol>
              </a:tblGrid>
              <a:tr h="243038">
                <a:tc>
                  <a:txBody>
                    <a:bodyPr/>
                    <a:lstStyle/>
                    <a:p>
                      <a:r>
                        <a:rPr lang="en-US" dirty="0"/>
                        <a:t>Best Practice Example </a:t>
                      </a:r>
                    </a:p>
                  </a:txBody>
                  <a:tcPr/>
                </a:tc>
                <a:tc>
                  <a:txBody>
                    <a:bodyPr/>
                    <a:lstStyle/>
                    <a:p>
                      <a:r>
                        <a:rPr lang="en-US" dirty="0"/>
                        <a:t>Example Plan:</a:t>
                      </a:r>
                    </a:p>
                  </a:txBody>
                  <a:tcPr/>
                </a:tc>
                <a:extLst>
                  <a:ext uri="{0D108BD9-81ED-4DB2-BD59-A6C34878D82A}">
                    <a16:rowId xmlns:a16="http://schemas.microsoft.com/office/drawing/2014/main" val="2993399501"/>
                  </a:ext>
                </a:extLst>
              </a:tr>
              <a:tr h="2035683">
                <a:tc>
                  <a:txBody>
                    <a:bodyPr/>
                    <a:lstStyle/>
                    <a:p>
                      <a:pPr marL="0" indent="0">
                        <a:buFont typeface="Arial" panose="020B0604020202020204" pitchFamily="34" charset="0"/>
                        <a:buNone/>
                      </a:pPr>
                      <a:r>
                        <a:rPr lang="en-US" dirty="0"/>
                        <a:t>Create an attestation process in which workflow owners will be responsible for updating the status of their workflow transformations in a master list</a:t>
                      </a:r>
                    </a:p>
                  </a:txBody>
                  <a:tcPr/>
                </a:tc>
                <a:tc>
                  <a:txBody>
                    <a:bodyPr/>
                    <a:lstStyle/>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Compile a master list of all workflows and workflow owners</a:t>
                      </a:r>
                    </a:p>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Communicate to workflow owners on how to manage and update their workflow transformation progress</a:t>
                      </a:r>
                    </a:p>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Use a SharePoint list as an example and create a default view that defaults to “assigned to me” so when a workflow owner accesses, they will only see the workflows they own by default </a:t>
                      </a:r>
                    </a:p>
                    <a:p>
                      <a:endParaRPr lang="en-US" dirty="0"/>
                    </a:p>
                  </a:txBody>
                  <a:tcPr/>
                </a:tc>
                <a:extLst>
                  <a:ext uri="{0D108BD9-81ED-4DB2-BD59-A6C34878D82A}">
                    <a16:rowId xmlns:a16="http://schemas.microsoft.com/office/drawing/2014/main" val="425252682"/>
                  </a:ext>
                </a:extLst>
              </a:tr>
            </a:tbl>
          </a:graphicData>
        </a:graphic>
      </p:graphicFrame>
      <p:sp>
        <p:nvSpPr>
          <p:cNvPr id="4" name="Rectangle 3">
            <a:extLst>
              <a:ext uri="{FF2B5EF4-FFF2-40B4-BE49-F238E27FC236}">
                <a16:creationId xmlns:a16="http://schemas.microsoft.com/office/drawing/2014/main" id="{3792A1FB-3B2B-411A-A0B6-1D061F9D6DD8}"/>
              </a:ext>
            </a:extLst>
          </p:cNvPr>
          <p:cNvSpPr/>
          <p:nvPr/>
        </p:nvSpPr>
        <p:spPr>
          <a:xfrm>
            <a:off x="477386" y="1853022"/>
            <a:ext cx="11237227" cy="1927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It is not uncommon for an organization to have 1000+ workflows that could be transformed to Power Automate</a:t>
            </a:r>
          </a:p>
          <a:p>
            <a:endParaRPr lang="en-US" dirty="0"/>
          </a:p>
          <a:p>
            <a:pPr marL="285750" indent="-285750">
              <a:buFont typeface="Arial" panose="020B0604020202020204" pitchFamily="34" charset="0"/>
              <a:buChar char="•"/>
            </a:pPr>
            <a:r>
              <a:rPr lang="en-US" dirty="0"/>
              <a:t>Many IT teams will not have the resources to manage this effort on their own and will require assistance from the business user community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an initiative such as classic 2010 workflow retirement it is imperative that the Project team be able to track progress </a:t>
            </a:r>
          </a:p>
        </p:txBody>
      </p:sp>
    </p:spTree>
    <p:extLst>
      <p:ext uri="{BB962C8B-B14F-4D97-AF65-F5344CB8AC3E}">
        <p14:creationId xmlns:p14="http://schemas.microsoft.com/office/powerpoint/2010/main" val="3322580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Workflow Status Column </a:t>
            </a:r>
          </a:p>
        </p:txBody>
      </p:sp>
      <p:graphicFrame>
        <p:nvGraphicFramePr>
          <p:cNvPr id="3" name="Table 3">
            <a:extLst>
              <a:ext uri="{FF2B5EF4-FFF2-40B4-BE49-F238E27FC236}">
                <a16:creationId xmlns:a16="http://schemas.microsoft.com/office/drawing/2014/main" id="{413FB19D-1029-4D5F-A563-A90FBDECAC51}"/>
              </a:ext>
            </a:extLst>
          </p:cNvPr>
          <p:cNvGraphicFramePr>
            <a:graphicFrameLocks noGrp="1"/>
          </p:cNvGraphicFramePr>
          <p:nvPr>
            <p:extLst>
              <p:ext uri="{D42A27DB-BD31-4B8C-83A1-F6EECF244321}">
                <p14:modId xmlns:p14="http://schemas.microsoft.com/office/powerpoint/2010/main" val="1115906676"/>
              </p:ext>
            </p:extLst>
          </p:nvPr>
        </p:nvGraphicFramePr>
        <p:xfrm>
          <a:off x="477385" y="3738265"/>
          <a:ext cx="11237228" cy="2401443"/>
        </p:xfrm>
        <a:graphic>
          <a:graphicData uri="http://schemas.openxmlformats.org/drawingml/2006/table">
            <a:tbl>
              <a:tblPr firstRow="1" bandRow="1">
                <a:tableStyleId>{5C22544A-7EE6-4342-B048-85BDC9FD1C3A}</a:tableStyleId>
              </a:tblPr>
              <a:tblGrid>
                <a:gridCol w="5618614">
                  <a:extLst>
                    <a:ext uri="{9D8B030D-6E8A-4147-A177-3AD203B41FA5}">
                      <a16:colId xmlns:a16="http://schemas.microsoft.com/office/drawing/2014/main" val="999630963"/>
                    </a:ext>
                  </a:extLst>
                </a:gridCol>
                <a:gridCol w="5618614">
                  <a:extLst>
                    <a:ext uri="{9D8B030D-6E8A-4147-A177-3AD203B41FA5}">
                      <a16:colId xmlns:a16="http://schemas.microsoft.com/office/drawing/2014/main" val="3570545600"/>
                    </a:ext>
                  </a:extLst>
                </a:gridCol>
              </a:tblGrid>
              <a:tr h="287672">
                <a:tc>
                  <a:txBody>
                    <a:bodyPr/>
                    <a:lstStyle/>
                    <a:p>
                      <a:r>
                        <a:rPr lang="en-US" dirty="0"/>
                        <a:t>Best Practice Example </a:t>
                      </a:r>
                    </a:p>
                  </a:txBody>
                  <a:tcPr/>
                </a:tc>
                <a:tc>
                  <a:txBody>
                    <a:bodyPr/>
                    <a:lstStyle/>
                    <a:p>
                      <a:r>
                        <a:rPr lang="en-US" dirty="0"/>
                        <a:t>Example Plan:</a:t>
                      </a:r>
                    </a:p>
                  </a:txBody>
                  <a:tcPr/>
                </a:tc>
                <a:extLst>
                  <a:ext uri="{0D108BD9-81ED-4DB2-BD59-A6C34878D82A}">
                    <a16:rowId xmlns:a16="http://schemas.microsoft.com/office/drawing/2014/main" val="2993399501"/>
                  </a:ext>
                </a:extLst>
              </a:tr>
              <a:tr h="2035683">
                <a:tc>
                  <a:txBody>
                    <a:bodyPr/>
                    <a:lstStyle/>
                    <a:p>
                      <a:pPr marL="0" indent="0">
                        <a:buFont typeface="Arial" panose="020B0604020202020204" pitchFamily="34" charset="0"/>
                        <a:buNone/>
                      </a:pPr>
                      <a:r>
                        <a:rPr lang="en-US" dirty="0"/>
                        <a:t>Workflow owners can add logic to the Power Automate Flow to achieve a similar result</a:t>
                      </a:r>
                    </a:p>
                  </a:txBody>
                  <a:tcPr/>
                </a:tc>
                <a:tc>
                  <a:txBody>
                    <a:bodyPr/>
                    <a:lstStyle/>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Can add an Update Item action within the workflow to update a SharePoint list/library column is approved or rejected</a:t>
                      </a:r>
                    </a:p>
                    <a:p>
                      <a:endParaRPr lang="en-US" dirty="0"/>
                    </a:p>
                  </a:txBody>
                  <a:tcPr/>
                </a:tc>
                <a:extLst>
                  <a:ext uri="{0D108BD9-81ED-4DB2-BD59-A6C34878D82A}">
                    <a16:rowId xmlns:a16="http://schemas.microsoft.com/office/drawing/2014/main" val="425252682"/>
                  </a:ext>
                </a:extLst>
              </a:tr>
            </a:tbl>
          </a:graphicData>
        </a:graphic>
      </p:graphicFrame>
      <p:sp>
        <p:nvSpPr>
          <p:cNvPr id="4" name="Rectangle 3">
            <a:extLst>
              <a:ext uri="{FF2B5EF4-FFF2-40B4-BE49-F238E27FC236}">
                <a16:creationId xmlns:a16="http://schemas.microsoft.com/office/drawing/2014/main" id="{3792A1FB-3B2B-411A-A0B6-1D061F9D6DD8}"/>
              </a:ext>
            </a:extLst>
          </p:cNvPr>
          <p:cNvSpPr/>
          <p:nvPr/>
        </p:nvSpPr>
        <p:spPr>
          <a:xfrm>
            <a:off x="477385" y="1917308"/>
            <a:ext cx="11237227" cy="1594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In classic SharePoint workflows it was very common for the workflow to update a workflow status column in which end users are used to monitoring in order to track workflow progress</a:t>
            </a:r>
          </a:p>
          <a:p>
            <a:endParaRPr lang="en-US" dirty="0"/>
          </a:p>
          <a:p>
            <a:pPr marL="285750" indent="-285750">
              <a:buFont typeface="Arial" panose="020B0604020202020204" pitchFamily="34" charset="0"/>
              <a:buChar char="•"/>
            </a:pPr>
            <a:r>
              <a:rPr lang="en-US" dirty="0"/>
              <a:t>At the time of this writing Power Automate does not have a default OOTB option to track workflow status within a SharePoint list/library column </a:t>
            </a:r>
          </a:p>
        </p:txBody>
      </p:sp>
    </p:spTree>
    <p:extLst>
      <p:ext uri="{BB962C8B-B14F-4D97-AF65-F5344CB8AC3E}">
        <p14:creationId xmlns:p14="http://schemas.microsoft.com/office/powerpoint/2010/main" val="34836101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Workflow History List</a:t>
            </a:r>
          </a:p>
        </p:txBody>
      </p:sp>
      <p:graphicFrame>
        <p:nvGraphicFramePr>
          <p:cNvPr id="3" name="Table 3">
            <a:extLst>
              <a:ext uri="{FF2B5EF4-FFF2-40B4-BE49-F238E27FC236}">
                <a16:creationId xmlns:a16="http://schemas.microsoft.com/office/drawing/2014/main" id="{413FB19D-1029-4D5F-A563-A90FBDECAC51}"/>
              </a:ext>
            </a:extLst>
          </p:cNvPr>
          <p:cNvGraphicFramePr>
            <a:graphicFrameLocks noGrp="1"/>
          </p:cNvGraphicFramePr>
          <p:nvPr>
            <p:extLst>
              <p:ext uri="{D42A27DB-BD31-4B8C-83A1-F6EECF244321}">
                <p14:modId xmlns:p14="http://schemas.microsoft.com/office/powerpoint/2010/main" val="2589485644"/>
              </p:ext>
            </p:extLst>
          </p:nvPr>
        </p:nvGraphicFramePr>
        <p:xfrm>
          <a:off x="477385" y="3738265"/>
          <a:ext cx="11237228" cy="2401443"/>
        </p:xfrm>
        <a:graphic>
          <a:graphicData uri="http://schemas.openxmlformats.org/drawingml/2006/table">
            <a:tbl>
              <a:tblPr firstRow="1" bandRow="1">
                <a:tableStyleId>{5C22544A-7EE6-4342-B048-85BDC9FD1C3A}</a:tableStyleId>
              </a:tblPr>
              <a:tblGrid>
                <a:gridCol w="5618614">
                  <a:extLst>
                    <a:ext uri="{9D8B030D-6E8A-4147-A177-3AD203B41FA5}">
                      <a16:colId xmlns:a16="http://schemas.microsoft.com/office/drawing/2014/main" val="999630963"/>
                    </a:ext>
                  </a:extLst>
                </a:gridCol>
                <a:gridCol w="5618614">
                  <a:extLst>
                    <a:ext uri="{9D8B030D-6E8A-4147-A177-3AD203B41FA5}">
                      <a16:colId xmlns:a16="http://schemas.microsoft.com/office/drawing/2014/main" val="3570545600"/>
                    </a:ext>
                  </a:extLst>
                </a:gridCol>
              </a:tblGrid>
              <a:tr h="287672">
                <a:tc>
                  <a:txBody>
                    <a:bodyPr/>
                    <a:lstStyle/>
                    <a:p>
                      <a:r>
                        <a:rPr lang="en-US" dirty="0"/>
                        <a:t>Best Practice Example </a:t>
                      </a:r>
                    </a:p>
                  </a:txBody>
                  <a:tcPr/>
                </a:tc>
                <a:tc>
                  <a:txBody>
                    <a:bodyPr/>
                    <a:lstStyle/>
                    <a:p>
                      <a:r>
                        <a:rPr lang="en-US" dirty="0"/>
                        <a:t>Example Plan:</a:t>
                      </a:r>
                    </a:p>
                  </a:txBody>
                  <a:tcPr/>
                </a:tc>
                <a:extLst>
                  <a:ext uri="{0D108BD9-81ED-4DB2-BD59-A6C34878D82A}">
                    <a16:rowId xmlns:a16="http://schemas.microsoft.com/office/drawing/2014/main" val="2993399501"/>
                  </a:ext>
                </a:extLst>
              </a:tr>
              <a:tr h="2035683">
                <a:tc>
                  <a:txBody>
                    <a:bodyPr/>
                    <a:lstStyle/>
                    <a:p>
                      <a:pPr marL="0" indent="0">
                        <a:buFont typeface="Arial" panose="020B0604020202020204" pitchFamily="34" charset="0"/>
                        <a:buNone/>
                      </a:pPr>
                      <a:r>
                        <a:rPr lang="en-US" dirty="0"/>
                        <a:t>Workflow owners can add logic to the Power Automate Flow to achieve a similar result</a:t>
                      </a:r>
                    </a:p>
                  </a:txBody>
                  <a:tcPr/>
                </a:tc>
                <a:tc>
                  <a:txBody>
                    <a:bodyPr/>
                    <a:lstStyle/>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Flows maintain a history in the context of the flow itself in the Power Automate dashboard. If you need tracking in your sites, you can have the flow log information in a list you create.</a:t>
                      </a:r>
                    </a:p>
                    <a:p>
                      <a:endParaRPr lang="en-US" dirty="0"/>
                    </a:p>
                  </a:txBody>
                  <a:tcPr/>
                </a:tc>
                <a:extLst>
                  <a:ext uri="{0D108BD9-81ED-4DB2-BD59-A6C34878D82A}">
                    <a16:rowId xmlns:a16="http://schemas.microsoft.com/office/drawing/2014/main" val="425252682"/>
                  </a:ext>
                </a:extLst>
              </a:tr>
            </a:tbl>
          </a:graphicData>
        </a:graphic>
      </p:graphicFrame>
      <p:sp>
        <p:nvSpPr>
          <p:cNvPr id="4" name="Rectangle 3">
            <a:extLst>
              <a:ext uri="{FF2B5EF4-FFF2-40B4-BE49-F238E27FC236}">
                <a16:creationId xmlns:a16="http://schemas.microsoft.com/office/drawing/2014/main" id="{3792A1FB-3B2B-411A-A0B6-1D061F9D6DD8}"/>
              </a:ext>
            </a:extLst>
          </p:cNvPr>
          <p:cNvSpPr/>
          <p:nvPr/>
        </p:nvSpPr>
        <p:spPr>
          <a:xfrm>
            <a:off x="477385" y="1917308"/>
            <a:ext cx="11237227" cy="1594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In classic SharePoint workflows it was very common for the workflow to log to a workflow history list to keep track of workflow progress and key data points</a:t>
            </a:r>
          </a:p>
          <a:p>
            <a:endParaRPr lang="en-US" dirty="0"/>
          </a:p>
        </p:txBody>
      </p:sp>
    </p:spTree>
    <p:extLst>
      <p:ext uri="{BB962C8B-B14F-4D97-AF65-F5344CB8AC3E}">
        <p14:creationId xmlns:p14="http://schemas.microsoft.com/office/powerpoint/2010/main" val="2301748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80EB6-C1D6-4CD5-A39A-2423E9236F72}"/>
              </a:ext>
            </a:extLst>
          </p:cNvPr>
          <p:cNvSpPr>
            <a:spLocks noGrp="1"/>
          </p:cNvSpPr>
          <p:nvPr>
            <p:ph type="title"/>
          </p:nvPr>
        </p:nvSpPr>
        <p:spPr/>
        <p:txBody>
          <a:bodyPr/>
          <a:lstStyle/>
          <a:p>
            <a:r>
              <a:rPr lang="en-US" dirty="0"/>
              <a:t>Classic SharePoint Workflow Platforms</a:t>
            </a:r>
          </a:p>
        </p:txBody>
      </p:sp>
      <p:graphicFrame>
        <p:nvGraphicFramePr>
          <p:cNvPr id="5" name="Content Placeholder 4">
            <a:extLst>
              <a:ext uri="{FF2B5EF4-FFF2-40B4-BE49-F238E27FC236}">
                <a16:creationId xmlns:a16="http://schemas.microsoft.com/office/drawing/2014/main" id="{4772C6E3-625D-4572-AB92-9B4532566024}"/>
              </a:ext>
            </a:extLst>
          </p:cNvPr>
          <p:cNvGraphicFramePr>
            <a:graphicFrameLocks noGrp="1"/>
          </p:cNvGraphicFramePr>
          <p:nvPr>
            <p:ph idx="1"/>
            <p:extLst>
              <p:ext uri="{D42A27DB-BD31-4B8C-83A1-F6EECF244321}">
                <p14:modId xmlns:p14="http://schemas.microsoft.com/office/powerpoint/2010/main" val="296951286"/>
              </p:ext>
            </p:extLst>
          </p:nvPr>
        </p:nvGraphicFramePr>
        <p:xfrm>
          <a:off x="659306" y="1544185"/>
          <a:ext cx="11149171" cy="5068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50698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Workflow History List - Sample</a:t>
            </a:r>
          </a:p>
        </p:txBody>
      </p:sp>
      <p:sp>
        <p:nvSpPr>
          <p:cNvPr id="4" name="Rectangle 3">
            <a:extLst>
              <a:ext uri="{FF2B5EF4-FFF2-40B4-BE49-F238E27FC236}">
                <a16:creationId xmlns:a16="http://schemas.microsoft.com/office/drawing/2014/main" id="{3792A1FB-3B2B-411A-A0B6-1D061F9D6DD8}"/>
              </a:ext>
            </a:extLst>
          </p:cNvPr>
          <p:cNvSpPr/>
          <p:nvPr/>
        </p:nvSpPr>
        <p:spPr>
          <a:xfrm>
            <a:off x="477386" y="1632694"/>
            <a:ext cx="11237227" cy="1594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Leveraged one or multiple separate SPO lists to log the Power Automate Flow information. Such as status, information and approval details</a:t>
            </a:r>
          </a:p>
          <a:p>
            <a:pPr marL="285750" indent="-285750">
              <a:buFont typeface="Arial" panose="020B0604020202020204" pitchFamily="34" charset="0"/>
              <a:buChar char="•"/>
            </a:pPr>
            <a:r>
              <a:rPr lang="en-US" dirty="0"/>
              <a:t>Used separate Power Automate Flow to provisioning Workflow History list</a:t>
            </a:r>
          </a:p>
          <a:p>
            <a:pPr marL="285750" indent="-285750">
              <a:buFont typeface="Arial" panose="020B0604020202020204" pitchFamily="34" charset="0"/>
              <a:buChar char="•"/>
            </a:pPr>
            <a:r>
              <a:rPr lang="en-US" dirty="0"/>
              <a:t>Log information to </a:t>
            </a:r>
            <a:r>
              <a:rPr lang="en-US" dirty="0" err="1"/>
              <a:t>WorkflowHistory</a:t>
            </a:r>
            <a:r>
              <a:rPr lang="en-US" dirty="0"/>
              <a:t> lists. reference sample from </a:t>
            </a:r>
            <a:r>
              <a:rPr lang="en-US" b="0" i="0" dirty="0">
                <a:effectLst/>
                <a:latin typeface="system-ui"/>
                <a:hlinkClick r:id="rId3"/>
              </a:rPr>
              <a:t>SP2010WorkflowToPowerAutomate</a:t>
            </a:r>
            <a:endParaRPr lang="en-US" dirty="0"/>
          </a:p>
          <a:p>
            <a:pPr marL="285750" indent="-285750">
              <a:buFont typeface="Arial" panose="020B0604020202020204" pitchFamily="34" charset="0"/>
              <a:buChar char="•"/>
            </a:pPr>
            <a:r>
              <a:rPr lang="en-US" dirty="0"/>
              <a:t>Leveraged “copy to clipboard” and add action from “My clipboard” to reuse a log action in multiple places</a:t>
            </a:r>
          </a:p>
        </p:txBody>
      </p:sp>
      <p:pic>
        <p:nvPicPr>
          <p:cNvPr id="6" name="Picture 5">
            <a:extLst>
              <a:ext uri="{FF2B5EF4-FFF2-40B4-BE49-F238E27FC236}">
                <a16:creationId xmlns:a16="http://schemas.microsoft.com/office/drawing/2014/main" id="{A09CAFD5-FB1C-4411-9943-F46BF1958913}"/>
              </a:ext>
            </a:extLst>
          </p:cNvPr>
          <p:cNvPicPr>
            <a:picLocks noChangeAspect="1"/>
          </p:cNvPicPr>
          <p:nvPr/>
        </p:nvPicPr>
        <p:blipFill>
          <a:blip r:embed="rId4"/>
          <a:stretch>
            <a:fillRect/>
          </a:stretch>
        </p:blipFill>
        <p:spPr>
          <a:xfrm>
            <a:off x="477386" y="3630970"/>
            <a:ext cx="3286125" cy="1466850"/>
          </a:xfrm>
          <a:prstGeom prst="rect">
            <a:avLst/>
          </a:prstGeom>
        </p:spPr>
      </p:pic>
      <p:pic>
        <p:nvPicPr>
          <p:cNvPr id="8" name="Picture 7">
            <a:extLst>
              <a:ext uri="{FF2B5EF4-FFF2-40B4-BE49-F238E27FC236}">
                <a16:creationId xmlns:a16="http://schemas.microsoft.com/office/drawing/2014/main" id="{D68E6B3D-B6CA-4D8F-92AB-358FB66788B0}"/>
              </a:ext>
            </a:extLst>
          </p:cNvPr>
          <p:cNvPicPr>
            <a:picLocks noChangeAspect="1"/>
          </p:cNvPicPr>
          <p:nvPr/>
        </p:nvPicPr>
        <p:blipFill>
          <a:blip r:embed="rId5"/>
          <a:stretch>
            <a:fillRect/>
          </a:stretch>
        </p:blipFill>
        <p:spPr>
          <a:xfrm>
            <a:off x="3886656" y="3327761"/>
            <a:ext cx="4541835" cy="3172967"/>
          </a:xfrm>
          <a:prstGeom prst="rect">
            <a:avLst/>
          </a:prstGeom>
        </p:spPr>
      </p:pic>
      <p:pic>
        <p:nvPicPr>
          <p:cNvPr id="10" name="Picture 9">
            <a:extLst>
              <a:ext uri="{FF2B5EF4-FFF2-40B4-BE49-F238E27FC236}">
                <a16:creationId xmlns:a16="http://schemas.microsoft.com/office/drawing/2014/main" id="{E035E51F-F72C-4DCE-B5D0-A0C49DC41960}"/>
              </a:ext>
            </a:extLst>
          </p:cNvPr>
          <p:cNvPicPr>
            <a:picLocks noChangeAspect="1"/>
          </p:cNvPicPr>
          <p:nvPr/>
        </p:nvPicPr>
        <p:blipFill>
          <a:blip r:embed="rId6"/>
          <a:stretch>
            <a:fillRect/>
          </a:stretch>
        </p:blipFill>
        <p:spPr>
          <a:xfrm>
            <a:off x="8721550" y="3368512"/>
            <a:ext cx="1356609" cy="1467559"/>
          </a:xfrm>
          <a:prstGeom prst="rect">
            <a:avLst/>
          </a:prstGeom>
        </p:spPr>
      </p:pic>
      <p:pic>
        <p:nvPicPr>
          <p:cNvPr id="12" name="Picture 11">
            <a:extLst>
              <a:ext uri="{FF2B5EF4-FFF2-40B4-BE49-F238E27FC236}">
                <a16:creationId xmlns:a16="http://schemas.microsoft.com/office/drawing/2014/main" id="{5F58103A-C222-45E8-98CE-564C1DDAB2AE}"/>
              </a:ext>
            </a:extLst>
          </p:cNvPr>
          <p:cNvPicPr>
            <a:picLocks noChangeAspect="1"/>
          </p:cNvPicPr>
          <p:nvPr/>
        </p:nvPicPr>
        <p:blipFill>
          <a:blip r:embed="rId7"/>
          <a:stretch>
            <a:fillRect/>
          </a:stretch>
        </p:blipFill>
        <p:spPr>
          <a:xfrm>
            <a:off x="8721550" y="5402442"/>
            <a:ext cx="3188228" cy="1098286"/>
          </a:xfrm>
          <a:prstGeom prst="rect">
            <a:avLst/>
          </a:prstGeom>
        </p:spPr>
      </p:pic>
      <p:sp>
        <p:nvSpPr>
          <p:cNvPr id="14" name="Arrow: Bent 13">
            <a:extLst>
              <a:ext uri="{FF2B5EF4-FFF2-40B4-BE49-F238E27FC236}">
                <a16:creationId xmlns:a16="http://schemas.microsoft.com/office/drawing/2014/main" id="{BD4EAFBD-A02D-4DF7-987A-9AFFF34D4206}"/>
              </a:ext>
            </a:extLst>
          </p:cNvPr>
          <p:cNvSpPr/>
          <p:nvPr/>
        </p:nvSpPr>
        <p:spPr>
          <a:xfrm rot="5400000">
            <a:off x="10092178" y="3982580"/>
            <a:ext cx="1349199" cy="1128889"/>
          </a:xfrm>
          <a:prstGeom prst="bentArrow">
            <a:avLst>
              <a:gd name="adj1" fmla="val 15000"/>
              <a:gd name="adj2" fmla="val 14412"/>
              <a:gd name="adj3" fmla="val 32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4D3F1BA9-6AE1-4E9D-8D91-A0A6F62E8089}"/>
              </a:ext>
            </a:extLst>
          </p:cNvPr>
          <p:cNvSpPr txBox="1"/>
          <p:nvPr/>
        </p:nvSpPr>
        <p:spPr>
          <a:xfrm>
            <a:off x="477386" y="6560838"/>
            <a:ext cx="9861739" cy="307777"/>
          </a:xfrm>
          <a:prstGeom prst="rect">
            <a:avLst/>
          </a:prstGeom>
          <a:noFill/>
        </p:spPr>
        <p:txBody>
          <a:bodyPr wrap="none" rtlCol="0">
            <a:spAutoFit/>
          </a:bodyPr>
          <a:lstStyle/>
          <a:p>
            <a:r>
              <a:rPr lang="en-US" sz="1400" dirty="0"/>
              <a:t>Please reference to </a:t>
            </a:r>
            <a:r>
              <a:rPr lang="en-US" sz="1400" b="0" i="0" dirty="0">
                <a:effectLst/>
                <a:latin typeface="system-ui"/>
                <a:hlinkClick r:id="rId3"/>
              </a:rPr>
              <a:t>SP2010WorkflowToPowerAutomate</a:t>
            </a:r>
            <a:r>
              <a:rPr lang="en-US" sz="1400" b="0" i="0" dirty="0">
                <a:effectLst/>
                <a:latin typeface="system-ui"/>
              </a:rPr>
              <a:t> for samples how to create workflow history lists and log information to them</a:t>
            </a:r>
            <a:endParaRPr lang="en-US" sz="1400" dirty="0"/>
          </a:p>
        </p:txBody>
      </p:sp>
    </p:spTree>
    <p:extLst>
      <p:ext uri="{BB962C8B-B14F-4D97-AF65-F5344CB8AC3E}">
        <p14:creationId xmlns:p14="http://schemas.microsoft.com/office/powerpoint/2010/main" val="284686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Send an HTTP Request to SharePoint</a:t>
            </a:r>
          </a:p>
        </p:txBody>
      </p:sp>
      <p:sp>
        <p:nvSpPr>
          <p:cNvPr id="4" name="Rectangle 3">
            <a:extLst>
              <a:ext uri="{FF2B5EF4-FFF2-40B4-BE49-F238E27FC236}">
                <a16:creationId xmlns:a16="http://schemas.microsoft.com/office/drawing/2014/main" id="{3792A1FB-3B2B-411A-A0B6-1D061F9D6DD8}"/>
              </a:ext>
            </a:extLst>
          </p:cNvPr>
          <p:cNvSpPr/>
          <p:nvPr/>
        </p:nvSpPr>
        <p:spPr>
          <a:xfrm>
            <a:off x="477386" y="1632694"/>
            <a:ext cx="11237227" cy="1594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There are many features of classic SharePoint workflow that are not built-in to Power Automate, this is where an action such as Send an HTTP Request to SharePoint will be very valuable </a:t>
            </a:r>
          </a:p>
          <a:p>
            <a:pPr marL="285750" indent="-285750">
              <a:buFont typeface="Arial" panose="020B0604020202020204" pitchFamily="34" charset="0"/>
              <a:buChar char="•"/>
            </a:pPr>
            <a:r>
              <a:rPr lang="en-US" dirty="0"/>
              <a:t>Does not require a Premium License </a:t>
            </a:r>
          </a:p>
          <a:p>
            <a:pPr marL="285750" indent="-285750">
              <a:buFont typeface="Arial" panose="020B0604020202020204" pitchFamily="34" charset="0"/>
              <a:buChar char="•"/>
            </a:pPr>
            <a:r>
              <a:rPr lang="en-US" dirty="0"/>
              <a:t>Leverages REST API or CSOM</a:t>
            </a:r>
          </a:p>
          <a:p>
            <a:pPr marL="285750" indent="-285750">
              <a:buFont typeface="Arial" panose="020B0604020202020204" pitchFamily="34" charset="0"/>
              <a:buChar char="•"/>
            </a:pPr>
            <a:r>
              <a:rPr lang="en-US" dirty="0"/>
              <a:t>Commonly used with </a:t>
            </a:r>
            <a:r>
              <a:rPr lang="en-US" b="1" dirty="0"/>
              <a:t>Parse JSON </a:t>
            </a:r>
            <a:r>
              <a:rPr lang="en-US" dirty="0"/>
              <a:t>Action</a:t>
            </a:r>
          </a:p>
        </p:txBody>
      </p:sp>
      <p:pic>
        <p:nvPicPr>
          <p:cNvPr id="6" name="Picture 5">
            <a:extLst>
              <a:ext uri="{FF2B5EF4-FFF2-40B4-BE49-F238E27FC236}">
                <a16:creationId xmlns:a16="http://schemas.microsoft.com/office/drawing/2014/main" id="{69109178-3C26-4DAE-A638-63C2F36B1053}"/>
              </a:ext>
            </a:extLst>
          </p:cNvPr>
          <p:cNvPicPr>
            <a:picLocks noChangeAspect="1"/>
          </p:cNvPicPr>
          <p:nvPr/>
        </p:nvPicPr>
        <p:blipFill>
          <a:blip r:embed="rId3"/>
          <a:stretch>
            <a:fillRect/>
          </a:stretch>
        </p:blipFill>
        <p:spPr>
          <a:xfrm>
            <a:off x="1812715" y="3511645"/>
            <a:ext cx="8003460" cy="3242666"/>
          </a:xfrm>
          <a:prstGeom prst="rect">
            <a:avLst/>
          </a:prstGeom>
        </p:spPr>
      </p:pic>
    </p:spTree>
    <p:extLst>
      <p:ext uri="{BB962C8B-B14F-4D97-AF65-F5344CB8AC3E}">
        <p14:creationId xmlns:p14="http://schemas.microsoft.com/office/powerpoint/2010/main" val="27781051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Convert many “Set Variable” to a JSON object</a:t>
            </a:r>
          </a:p>
        </p:txBody>
      </p:sp>
      <p:sp>
        <p:nvSpPr>
          <p:cNvPr id="4" name="Rectangle 3">
            <a:extLst>
              <a:ext uri="{FF2B5EF4-FFF2-40B4-BE49-F238E27FC236}">
                <a16:creationId xmlns:a16="http://schemas.microsoft.com/office/drawing/2014/main" id="{3792A1FB-3B2B-411A-A0B6-1D061F9D6DD8}"/>
              </a:ext>
            </a:extLst>
          </p:cNvPr>
          <p:cNvSpPr/>
          <p:nvPr/>
        </p:nvSpPr>
        <p:spPr>
          <a:xfrm>
            <a:off x="477386" y="1632694"/>
            <a:ext cx="11237227" cy="1594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Many existing classic SharePoint workflow used a lot of “Set Variable” actions to set variables. </a:t>
            </a:r>
          </a:p>
          <a:p>
            <a:pPr marL="285750" indent="-285750">
              <a:buFont typeface="Arial" panose="020B0604020202020204" pitchFamily="34" charset="0"/>
              <a:buChar char="•"/>
            </a:pPr>
            <a:r>
              <a:rPr lang="en-US" dirty="0"/>
              <a:t>The large amount of “Set Variable” actions can be replaced by a “Initialize variable” action with an Object type in Power Automate. </a:t>
            </a:r>
          </a:p>
          <a:p>
            <a:pPr marL="285750" indent="-285750">
              <a:buFont typeface="Arial" panose="020B0604020202020204" pitchFamily="34" charset="0"/>
              <a:buChar char="•"/>
            </a:pPr>
            <a:r>
              <a:rPr lang="en-US" dirty="0"/>
              <a:t>An object type variable behaviors like a JSON object which can contain many properties.</a:t>
            </a:r>
          </a:p>
          <a:p>
            <a:pPr marL="285750" indent="-285750">
              <a:buFont typeface="Arial" panose="020B0604020202020204" pitchFamily="34" charset="0"/>
              <a:buChar char="•"/>
            </a:pPr>
            <a:r>
              <a:rPr lang="en-US" dirty="0"/>
              <a:t>Use variables(‘[variable-name]’).[property-name] to reference the property from a variable. </a:t>
            </a:r>
          </a:p>
          <a:p>
            <a:pPr marL="285750" indent="-285750">
              <a:buFont typeface="Arial" panose="020B0604020202020204" pitchFamily="34" charset="0"/>
              <a:buChar char="•"/>
            </a:pPr>
            <a:r>
              <a:rPr lang="en-US" dirty="0"/>
              <a:t>Leverage </a:t>
            </a:r>
            <a:r>
              <a:rPr lang="en-US" dirty="0" err="1">
                <a:hlinkClick r:id="rId3"/>
              </a:rPr>
              <a:t>setProperty</a:t>
            </a:r>
            <a:r>
              <a:rPr lang="en-US" dirty="0"/>
              <a:t>(), </a:t>
            </a:r>
            <a:r>
              <a:rPr lang="en-US" dirty="0" err="1">
                <a:hlinkClick r:id="rId4"/>
              </a:rPr>
              <a:t>addProperty</a:t>
            </a:r>
            <a:r>
              <a:rPr lang="en-US" dirty="0"/>
              <a:t>() to update or add a property to an existing object variable. </a:t>
            </a:r>
          </a:p>
        </p:txBody>
      </p:sp>
      <p:pic>
        <p:nvPicPr>
          <p:cNvPr id="12" name="Picture 11">
            <a:extLst>
              <a:ext uri="{FF2B5EF4-FFF2-40B4-BE49-F238E27FC236}">
                <a16:creationId xmlns:a16="http://schemas.microsoft.com/office/drawing/2014/main" id="{C964ABA2-A58F-4C40-B96A-CF19F4E95D44}"/>
              </a:ext>
            </a:extLst>
          </p:cNvPr>
          <p:cNvPicPr>
            <a:picLocks noChangeAspect="1"/>
          </p:cNvPicPr>
          <p:nvPr/>
        </p:nvPicPr>
        <p:blipFill>
          <a:blip r:embed="rId5"/>
          <a:stretch>
            <a:fillRect/>
          </a:stretch>
        </p:blipFill>
        <p:spPr>
          <a:xfrm>
            <a:off x="477386" y="3429000"/>
            <a:ext cx="5609524" cy="3133333"/>
          </a:xfrm>
          <a:prstGeom prst="rect">
            <a:avLst/>
          </a:prstGeom>
        </p:spPr>
      </p:pic>
      <p:pic>
        <p:nvPicPr>
          <p:cNvPr id="14" name="Picture 13">
            <a:extLst>
              <a:ext uri="{FF2B5EF4-FFF2-40B4-BE49-F238E27FC236}">
                <a16:creationId xmlns:a16="http://schemas.microsoft.com/office/drawing/2014/main" id="{ABDF276F-92E3-4AEC-BCB9-2CA1B5D52DB2}"/>
              </a:ext>
            </a:extLst>
          </p:cNvPr>
          <p:cNvPicPr>
            <a:picLocks noChangeAspect="1"/>
          </p:cNvPicPr>
          <p:nvPr/>
        </p:nvPicPr>
        <p:blipFill>
          <a:blip r:embed="rId6"/>
          <a:stretch>
            <a:fillRect/>
          </a:stretch>
        </p:blipFill>
        <p:spPr>
          <a:xfrm>
            <a:off x="6239936" y="4692816"/>
            <a:ext cx="5195707" cy="1868022"/>
          </a:xfrm>
          <a:prstGeom prst="rect">
            <a:avLst/>
          </a:prstGeom>
        </p:spPr>
      </p:pic>
      <p:pic>
        <p:nvPicPr>
          <p:cNvPr id="16" name="Picture 15">
            <a:extLst>
              <a:ext uri="{FF2B5EF4-FFF2-40B4-BE49-F238E27FC236}">
                <a16:creationId xmlns:a16="http://schemas.microsoft.com/office/drawing/2014/main" id="{7EC2E369-58BC-43E3-8C86-90E528B916B1}"/>
              </a:ext>
            </a:extLst>
          </p:cNvPr>
          <p:cNvPicPr>
            <a:picLocks noChangeAspect="1"/>
          </p:cNvPicPr>
          <p:nvPr/>
        </p:nvPicPr>
        <p:blipFill>
          <a:blip r:embed="rId7"/>
          <a:stretch>
            <a:fillRect/>
          </a:stretch>
        </p:blipFill>
        <p:spPr>
          <a:xfrm>
            <a:off x="6239937" y="3429000"/>
            <a:ext cx="5412826" cy="1061847"/>
          </a:xfrm>
          <a:prstGeom prst="rect">
            <a:avLst/>
          </a:prstGeom>
        </p:spPr>
      </p:pic>
      <p:sp>
        <p:nvSpPr>
          <p:cNvPr id="3" name="TextBox 2">
            <a:extLst>
              <a:ext uri="{FF2B5EF4-FFF2-40B4-BE49-F238E27FC236}">
                <a16:creationId xmlns:a16="http://schemas.microsoft.com/office/drawing/2014/main" id="{0612BA3F-7AC2-4D7F-AF49-8E0E2423A2D8}"/>
              </a:ext>
            </a:extLst>
          </p:cNvPr>
          <p:cNvSpPr txBox="1"/>
          <p:nvPr/>
        </p:nvSpPr>
        <p:spPr>
          <a:xfrm>
            <a:off x="477386" y="6560838"/>
            <a:ext cx="7150291" cy="307777"/>
          </a:xfrm>
          <a:prstGeom prst="rect">
            <a:avLst/>
          </a:prstGeom>
          <a:noFill/>
        </p:spPr>
        <p:txBody>
          <a:bodyPr wrap="none" rtlCol="0">
            <a:spAutoFit/>
          </a:bodyPr>
          <a:lstStyle/>
          <a:p>
            <a:r>
              <a:rPr lang="en-US" sz="1400" dirty="0"/>
              <a:t>Please reference to </a:t>
            </a:r>
            <a:r>
              <a:rPr lang="en-US" sz="1400" b="0" i="0" dirty="0">
                <a:effectLst/>
                <a:latin typeface="system-ui"/>
                <a:hlinkClick r:id="rId8"/>
              </a:rPr>
              <a:t>SP2010WorkflowToPowerAutomate</a:t>
            </a:r>
            <a:r>
              <a:rPr lang="en-US" sz="1400" b="0" i="0" dirty="0">
                <a:effectLst/>
                <a:latin typeface="system-ui"/>
              </a:rPr>
              <a:t>\WorkflowHistory-Sample.zip for details</a:t>
            </a:r>
            <a:endParaRPr lang="en-US" sz="1400" dirty="0"/>
          </a:p>
        </p:txBody>
      </p:sp>
    </p:spTree>
    <p:extLst>
      <p:ext uri="{BB962C8B-B14F-4D97-AF65-F5344CB8AC3E}">
        <p14:creationId xmlns:p14="http://schemas.microsoft.com/office/powerpoint/2010/main" val="35917652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1147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2C58-E265-4B2E-B337-4F7BCE5DDF17}"/>
              </a:ext>
            </a:extLst>
          </p:cNvPr>
          <p:cNvSpPr>
            <a:spLocks noGrp="1"/>
          </p:cNvSpPr>
          <p:nvPr>
            <p:ph type="title"/>
          </p:nvPr>
        </p:nvSpPr>
        <p:spPr>
          <a:xfrm>
            <a:off x="838200" y="365125"/>
            <a:ext cx="10721996" cy="1325563"/>
          </a:xfrm>
        </p:spPr>
        <p:txBody>
          <a:bodyPr/>
          <a:lstStyle/>
          <a:p>
            <a:r>
              <a:rPr lang="en-US" dirty="0"/>
              <a:t>Classic SharePoint Workflow Authoring</a:t>
            </a:r>
          </a:p>
        </p:txBody>
      </p:sp>
      <p:graphicFrame>
        <p:nvGraphicFramePr>
          <p:cNvPr id="8" name="Content Placeholder 4">
            <a:extLst>
              <a:ext uri="{FF2B5EF4-FFF2-40B4-BE49-F238E27FC236}">
                <a16:creationId xmlns:a16="http://schemas.microsoft.com/office/drawing/2014/main" id="{E95C2415-776F-4CAB-A08B-09C4CEED7D6D}"/>
              </a:ext>
            </a:extLst>
          </p:cNvPr>
          <p:cNvGraphicFramePr>
            <a:graphicFrameLocks noGrp="1"/>
          </p:cNvGraphicFramePr>
          <p:nvPr>
            <p:ph idx="1"/>
            <p:extLst>
              <p:ext uri="{D42A27DB-BD31-4B8C-83A1-F6EECF244321}">
                <p14:modId xmlns:p14="http://schemas.microsoft.com/office/powerpoint/2010/main" val="5334856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2033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F984-AC19-4924-9793-551AAF5CBE98}"/>
              </a:ext>
            </a:extLst>
          </p:cNvPr>
          <p:cNvSpPr>
            <a:spLocks noGrp="1"/>
          </p:cNvSpPr>
          <p:nvPr>
            <p:ph type="title"/>
          </p:nvPr>
        </p:nvSpPr>
        <p:spPr/>
        <p:txBody>
          <a:bodyPr/>
          <a:lstStyle/>
          <a:p>
            <a:r>
              <a:rPr lang="en-US" dirty="0"/>
              <a:t>The Current Landscape</a:t>
            </a:r>
          </a:p>
        </p:txBody>
      </p:sp>
      <p:sp>
        <p:nvSpPr>
          <p:cNvPr id="3" name="Content Placeholder 2">
            <a:extLst>
              <a:ext uri="{FF2B5EF4-FFF2-40B4-BE49-F238E27FC236}">
                <a16:creationId xmlns:a16="http://schemas.microsoft.com/office/drawing/2014/main" id="{41F756A2-1270-4ACE-ABD4-6E7370409E2C}"/>
              </a:ext>
            </a:extLst>
          </p:cNvPr>
          <p:cNvSpPr>
            <a:spLocks noGrp="1"/>
          </p:cNvSpPr>
          <p:nvPr>
            <p:ph idx="1"/>
          </p:nvPr>
        </p:nvSpPr>
        <p:spPr/>
        <p:txBody>
          <a:bodyPr/>
          <a:lstStyle/>
          <a:p>
            <a:pPr marL="0" indent="0">
              <a:buNone/>
            </a:pPr>
            <a:r>
              <a:rPr lang="en-US" dirty="0"/>
              <a:t>For building process automations in SharePoint today and into the future, flows within </a:t>
            </a:r>
            <a:r>
              <a:rPr lang="en-US" b="1" dirty="0"/>
              <a:t>Microsoft Power Automate </a:t>
            </a:r>
            <a:r>
              <a:rPr lang="en-US" dirty="0"/>
              <a:t>is the tool of choice</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4" name="Diagram 3">
            <a:extLst>
              <a:ext uri="{FF2B5EF4-FFF2-40B4-BE49-F238E27FC236}">
                <a16:creationId xmlns:a16="http://schemas.microsoft.com/office/drawing/2014/main" id="{EB95848C-4EC6-44A7-94C1-F0E3A5A7F770}"/>
              </a:ext>
            </a:extLst>
          </p:cNvPr>
          <p:cNvGraphicFramePr/>
          <p:nvPr>
            <p:extLst>
              <p:ext uri="{D42A27DB-BD31-4B8C-83A1-F6EECF244321}">
                <p14:modId xmlns:p14="http://schemas.microsoft.com/office/powerpoint/2010/main" val="1768483930"/>
              </p:ext>
            </p:extLst>
          </p:nvPr>
        </p:nvGraphicFramePr>
        <p:xfrm>
          <a:off x="1826109" y="3185261"/>
          <a:ext cx="8128000" cy="3207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0705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22" y="2535350"/>
            <a:ext cx="9859116" cy="2139688"/>
          </a:xfrm>
        </p:spPr>
        <p:txBody>
          <a:bodyPr/>
          <a:lstStyle/>
          <a:p>
            <a:r>
              <a:rPr lang="en-US" dirty="0">
                <a:solidFill>
                  <a:schemeClr val="bg1"/>
                </a:solidFill>
              </a:rPr>
              <a:t>Power Automate Introduction</a:t>
            </a:r>
          </a:p>
        </p:txBody>
      </p:sp>
    </p:spTree>
    <p:extLst>
      <p:ext uri="{BB962C8B-B14F-4D97-AF65-F5344CB8AC3E}">
        <p14:creationId xmlns:p14="http://schemas.microsoft.com/office/powerpoint/2010/main" val="2638346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6B9B2C58-E265-4B2E-B337-4F7BCE5DDF17}"/>
              </a:ext>
            </a:extLst>
          </p:cNvPr>
          <p:cNvSpPr>
            <a:spLocks noGrp="1"/>
          </p:cNvSpPr>
          <p:nvPr>
            <p:ph type="title"/>
          </p:nvPr>
        </p:nvSpPr>
        <p:spPr>
          <a:xfrm>
            <a:off x="838200" y="365125"/>
            <a:ext cx="10721996" cy="1325563"/>
          </a:xfrm>
        </p:spPr>
        <p:txBody>
          <a:bodyPr/>
          <a:lstStyle/>
          <a:p>
            <a:r>
              <a:rPr lang="en-US" dirty="0"/>
              <a:t>Modern SharePoint Workflow Authoring</a:t>
            </a:r>
          </a:p>
        </p:txBody>
      </p:sp>
      <p:graphicFrame>
        <p:nvGraphicFramePr>
          <p:cNvPr id="8" name="Content Placeholder 4">
            <a:extLst>
              <a:ext uri="{FF2B5EF4-FFF2-40B4-BE49-F238E27FC236}">
                <a16:creationId xmlns:a16="http://schemas.microsoft.com/office/drawing/2014/main" id="{E95C2415-776F-4CAB-A08B-09C4CEED7D6D}"/>
              </a:ext>
            </a:extLst>
          </p:cNvPr>
          <p:cNvGraphicFramePr>
            <a:graphicFrameLocks noGrp="1"/>
          </p:cNvGraphicFramePr>
          <p:nvPr>
            <p:ph idx="1"/>
            <p:extLst>
              <p:ext uri="{D42A27DB-BD31-4B8C-83A1-F6EECF244321}">
                <p14:modId xmlns:p14="http://schemas.microsoft.com/office/powerpoint/2010/main" val="3460727017"/>
              </p:ext>
            </p:extLst>
          </p:nvPr>
        </p:nvGraphicFramePr>
        <p:xfrm>
          <a:off x="838199" y="1825625"/>
          <a:ext cx="1072199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0481384"/>
      </p:ext>
    </p:extLst>
  </p:cSld>
  <p:clrMapOvr>
    <a:masterClrMapping/>
  </p:clrMapOvr>
</p:sld>
</file>

<file path=ppt/theme/theme1.xml><?xml version="1.0" encoding="utf-8"?>
<a:theme xmlns:a="http://schemas.openxmlformats.org/drawingml/2006/main" name="Office Theme">
  <a:themeElements>
    <a:clrScheme name="Power Apps">
      <a:dk1>
        <a:sysClr val="windowText" lastClr="000000"/>
      </a:dk1>
      <a:lt1>
        <a:sysClr val="window" lastClr="FFFFFF"/>
      </a:lt1>
      <a:dk2>
        <a:srgbClr val="44546A"/>
      </a:dk2>
      <a:lt2>
        <a:srgbClr val="E7E6E6"/>
      </a:lt2>
      <a:accent1>
        <a:srgbClr val="954F72"/>
      </a:accent1>
      <a:accent2>
        <a:srgbClr val="C490AA"/>
      </a:accent2>
      <a:accent3>
        <a:srgbClr val="A5A5A5"/>
      </a:accent3>
      <a:accent4>
        <a:srgbClr val="6F3B55"/>
      </a:accent4>
      <a:accent5>
        <a:srgbClr val="4A2739"/>
      </a:accent5>
      <a:accent6>
        <a:srgbClr val="7030A0"/>
      </a:accent6>
      <a:hlink>
        <a:srgbClr val="C490AA"/>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88FB9014236D6489710756647A3C620" ma:contentTypeVersion="6" ma:contentTypeDescription="Create a new document." ma:contentTypeScope="" ma:versionID="342eb3671ec6ef1c00ba2c0c25238946">
  <xsd:schema xmlns:xsd="http://www.w3.org/2001/XMLSchema" xmlns:xs="http://www.w3.org/2001/XMLSchema" xmlns:p="http://schemas.microsoft.com/office/2006/metadata/properties" xmlns:ns2="da73243e-180c-4757-a6fa-cc2f0071e41b" xmlns:ns3="6de14c1d-3997-405a-bb8d-f4ec20a0acfd" targetNamespace="http://schemas.microsoft.com/office/2006/metadata/properties" ma:root="true" ma:fieldsID="0347cd6d2b4a8a3540eae3a612caf62c" ns2:_="" ns3:_="">
    <xsd:import namespace="da73243e-180c-4757-a6fa-cc2f0071e41b"/>
    <xsd:import namespace="6de14c1d-3997-405a-bb8d-f4ec20a0acf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73243e-180c-4757-a6fa-cc2f0071e4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de14c1d-3997-405a-bb8d-f4ec20a0acf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709A37-05AF-4A5A-BFD3-6BA87F434D1C}">
  <ds:schemaRefs>
    <ds:schemaRef ds:uri="http://schemas.microsoft.com/office/2006/documentManagement/types"/>
    <ds:schemaRef ds:uri="http://purl.org/dc/terms/"/>
    <ds:schemaRef ds:uri="http://schemas.openxmlformats.org/package/2006/metadata/core-properties"/>
    <ds:schemaRef ds:uri="0cd23a6d-5313-47a2-825b-65d15c0d5728"/>
    <ds:schemaRef ds:uri="http://purl.org/dc/dcmitype/"/>
    <ds:schemaRef ds:uri="2909746d-3174-4298-9306-3ac93a47ec5d"/>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A4F80920-9235-4873-B4F7-3CA12E7614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73243e-180c-4757-a6fa-cc2f0071e41b"/>
    <ds:schemaRef ds:uri="6de14c1d-3997-405a-bb8d-f4ec20a0ac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1EFD73-AA4A-4004-80D2-682F7A27256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4351</TotalTime>
  <Words>6545</Words>
  <Application>Microsoft Office PowerPoint</Application>
  <PresentationFormat>Widescreen</PresentationFormat>
  <Paragraphs>623</Paragraphs>
  <Slides>53</Slides>
  <Notes>48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53</vt:i4>
      </vt:variant>
    </vt:vector>
  </HeadingPairs>
  <TitlesOfParts>
    <vt:vector size="70" baseType="lpstr">
      <vt:lpstr>Arial</vt:lpstr>
      <vt:lpstr>Calibri</vt:lpstr>
      <vt:lpstr>Calibri Light</vt:lpstr>
      <vt:lpstr>Open Sans</vt:lpstr>
      <vt:lpstr>Open Sans</vt:lpstr>
      <vt:lpstr>proxima-nova</vt:lpstr>
      <vt:lpstr>Raleway</vt:lpstr>
      <vt:lpstr>Roboto</vt:lpstr>
      <vt:lpstr>Segoe UI</vt:lpstr>
      <vt:lpstr>Segoe UI Condensed</vt:lpstr>
      <vt:lpstr>Segoe UI Light</vt:lpstr>
      <vt:lpstr>Segoe UI Semibold</vt:lpstr>
      <vt:lpstr>Segoe UI Semilight</vt:lpstr>
      <vt:lpstr>SegoeUI</vt:lpstr>
      <vt:lpstr>system-ui</vt:lpstr>
      <vt:lpstr>WR_Korean</vt:lpstr>
      <vt:lpstr>Office Theme</vt:lpstr>
      <vt:lpstr>PowerPoint Presentation</vt:lpstr>
      <vt:lpstr>Module Overview</vt:lpstr>
      <vt:lpstr>Introduction </vt:lpstr>
      <vt:lpstr>What is a SharePoint workflow</vt:lpstr>
      <vt:lpstr>Classic SharePoint Workflow Platforms</vt:lpstr>
      <vt:lpstr>Classic SharePoint Workflow Authoring</vt:lpstr>
      <vt:lpstr>The Current Landscape</vt:lpstr>
      <vt:lpstr>Power Automate Introduction</vt:lpstr>
      <vt:lpstr>Modern SharePoint Workflow Authoring</vt:lpstr>
      <vt:lpstr>Work less, do more</vt:lpstr>
      <vt:lpstr>Power Automate Templates</vt:lpstr>
      <vt:lpstr>Start a new Flow from Blank</vt:lpstr>
      <vt:lpstr>Differences between a business process flow and a regular flow in Power Automate </vt:lpstr>
      <vt:lpstr>SharePoint Power Automate Integrations</vt:lpstr>
      <vt:lpstr>Power Automate Connectivity</vt:lpstr>
      <vt:lpstr>Power Automate Mobile App</vt:lpstr>
      <vt:lpstr>Office 365 licenses that include Power Automate</vt:lpstr>
      <vt:lpstr>Summary of Power Automate for Office 365</vt:lpstr>
      <vt:lpstr>Approval Tasks in Power Automate</vt:lpstr>
      <vt:lpstr>Approval Actions</vt:lpstr>
      <vt:lpstr>SharePoint Designer vs Power Automate: Comparisons</vt:lpstr>
      <vt:lpstr>SharePoint Designer Vs Power Automate – Building Blocks</vt:lpstr>
      <vt:lpstr>SharePoint Designer Workflow Types</vt:lpstr>
      <vt:lpstr>Power Automate Workflow Types</vt:lpstr>
      <vt:lpstr>Environment Comparison</vt:lpstr>
      <vt:lpstr>Navigation Comparision</vt:lpstr>
      <vt:lpstr>SPD Workflow Tasks vs Power Automate Tasks</vt:lpstr>
      <vt:lpstr>SharePoint Built in OOB Workflows vs  Power Automate equivalent options</vt:lpstr>
      <vt:lpstr>Triggers Comparison  </vt:lpstr>
      <vt:lpstr>Actions Comparison  </vt:lpstr>
      <vt:lpstr>SharePoint Designer vs  Power Automate  Actions - List Items</vt:lpstr>
      <vt:lpstr>SharePoint Designer vs  Power Automate   Actions - Files</vt:lpstr>
      <vt:lpstr> SharePoint Designer  vs  Power Automate   Actions - Users and Permissions </vt:lpstr>
      <vt:lpstr> SharePoint Designer vs  Power Automate   Actions - Workflow </vt:lpstr>
      <vt:lpstr> SharePoint Designer  vs  Power Automate   Actions - Tasks </vt:lpstr>
      <vt:lpstr>Variables Comparison  </vt:lpstr>
      <vt:lpstr>Conditions Comparison  </vt:lpstr>
      <vt:lpstr>Stages/Steps Comparison  </vt:lpstr>
      <vt:lpstr>Looping Comparison  </vt:lpstr>
      <vt:lpstr>Looping  in Power Automate  </vt:lpstr>
      <vt:lpstr>Expressions Comparison  </vt:lpstr>
      <vt:lpstr>How to check workflow instances - difference</vt:lpstr>
      <vt:lpstr>How to check workflow instances - difference</vt:lpstr>
      <vt:lpstr>Power Automate Audit Log Events</vt:lpstr>
      <vt:lpstr>Transformation Tips</vt:lpstr>
      <vt:lpstr>Power Automate End User Training </vt:lpstr>
      <vt:lpstr>Workflow Transformation Tracking </vt:lpstr>
      <vt:lpstr>Workflow Status Column </vt:lpstr>
      <vt:lpstr>Workflow History List</vt:lpstr>
      <vt:lpstr>Workflow History List - Sample</vt:lpstr>
      <vt:lpstr>Send an HTTP Request to SharePoint</vt:lpstr>
      <vt:lpstr>Convert many “Set Variable” to a JSON object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Kenny De Angelo</dc:creator>
  <cp:lastModifiedBy>Sheldon Ledbetter</cp:lastModifiedBy>
  <cp:revision>42</cp:revision>
  <dcterms:created xsi:type="dcterms:W3CDTF">2020-07-27T21:25:46Z</dcterms:created>
  <dcterms:modified xsi:type="dcterms:W3CDTF">2022-07-05T01:30:50Z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2020-07-27T21:26:10Z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9116bf3f-ce2e-4c9e-8a24-92fec203dd2d</vt:lpwstr>
  </property>
  <property fmtid="{D5CDD505-2E9C-101B-9397-08002B2CF9AE}" pid="8" name="MSIP_Label_f42aa342-8706-4288-bd11-ebb85995028c_ContentBits">
    <vt:lpwstr>0</vt:lpwstr>
  </property>
  <property fmtid="{D5CDD505-2E9C-101B-9397-08002B2CF9AE}" pid="9" name="ContentTypeId">
    <vt:lpwstr>0x010100A88FB9014236D6489710756647A3C620</vt:lpwstr>
  </property>
</Properties>
</file>